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sldIdLst>
    <p:sldId id="256" r:id="rId2"/>
    <p:sldId id="263" r:id="rId3"/>
    <p:sldId id="258" r:id="rId4"/>
    <p:sldId id="259" r:id="rId5"/>
    <p:sldId id="260" r:id="rId6"/>
    <p:sldId id="261" r:id="rId7"/>
    <p:sldId id="262" r:id="rId8"/>
    <p:sldId id="264" r:id="rId9"/>
    <p:sldId id="265" r:id="rId10"/>
    <p:sldId id="283" r:id="rId11"/>
    <p:sldId id="285" r:id="rId12"/>
    <p:sldId id="28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81FF"/>
    <a:srgbClr val="FCF9AB"/>
    <a:srgbClr val="FFFDD2"/>
    <a:srgbClr val="1698AD"/>
    <a:srgbClr val="0983CD"/>
    <a:srgbClr val="E893BC"/>
    <a:srgbClr val="7FB4C2"/>
    <a:srgbClr val="C963FF"/>
    <a:srgbClr val="B544CD"/>
    <a:srgbClr val="CCA2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8" d="100"/>
          <a:sy n="68" d="100"/>
        </p:scale>
        <p:origin x="-1816"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extLst>
      <p:ext uri="{BB962C8B-B14F-4D97-AF65-F5344CB8AC3E}">
        <p14:creationId xmlns:p14="http://schemas.microsoft.com/office/powerpoint/2010/main" val="110849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526779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13374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94637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25795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2/23/12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45257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2/23/12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0100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2/23/12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557747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19761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10804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5511670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2/23/12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1558278099"/>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imdb.com/name/nm0000345/" TargetMode="External"/><Relationship Id="rId3" Type="http://schemas.openxmlformats.org/officeDocument/2006/relationships/hyperlink" Target="http://www.imdb.com/name/nm000021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4.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25.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22257" y="265410"/>
            <a:ext cx="8473424" cy="6369835"/>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2" name="Title 1"/>
          <p:cNvSpPr>
            <a:spLocks noGrp="1"/>
          </p:cNvSpPr>
          <p:nvPr>
            <p:ph type="ctrTitle"/>
          </p:nvPr>
        </p:nvSpPr>
        <p:spPr>
          <a:xfrm>
            <a:off x="853943" y="458850"/>
            <a:ext cx="7196328" cy="2176290"/>
          </a:xfrm>
        </p:spPr>
        <p:txBody>
          <a:bodyPr/>
          <a:lstStyle/>
          <a:p>
            <a:r>
              <a:rPr lang="en-US" sz="4000" dirty="0" smtClean="0"/>
              <a:t>     </a:t>
            </a:r>
            <a:endParaRPr lang="en-US" sz="4000" dirty="0"/>
          </a:p>
        </p:txBody>
      </p:sp>
      <p:sp>
        <p:nvSpPr>
          <p:cNvPr id="3" name="Subtitle 2"/>
          <p:cNvSpPr>
            <a:spLocks noGrp="1"/>
          </p:cNvSpPr>
          <p:nvPr>
            <p:ph type="subTitle" idx="1"/>
          </p:nvPr>
        </p:nvSpPr>
        <p:spPr>
          <a:xfrm>
            <a:off x="853943" y="2954070"/>
            <a:ext cx="7196328" cy="2085363"/>
          </a:xfrm>
        </p:spPr>
        <p:txBody>
          <a:bodyPr>
            <a:normAutofit lnSpcReduction="10000"/>
          </a:bodyPr>
          <a:lstStyle/>
          <a:p>
            <a:pPr algn="ctr"/>
            <a:r>
              <a:rPr lang="en-US" sz="3200" b="1" dirty="0" smtClean="0">
                <a:solidFill>
                  <a:srgbClr val="10253F"/>
                </a:solidFill>
              </a:rPr>
              <a:t>International Florida Adlerian Society 17</a:t>
            </a:r>
            <a:r>
              <a:rPr lang="en-US" sz="3200" b="1" baseline="30000" dirty="0" smtClean="0">
                <a:solidFill>
                  <a:srgbClr val="10253F"/>
                </a:solidFill>
              </a:rPr>
              <a:t>th</a:t>
            </a:r>
            <a:r>
              <a:rPr lang="en-US" sz="3200" b="1" dirty="0" smtClean="0">
                <a:solidFill>
                  <a:srgbClr val="10253F"/>
                </a:solidFill>
              </a:rPr>
              <a:t> </a:t>
            </a:r>
            <a:r>
              <a:rPr lang="en-US" sz="3200" b="1" dirty="0" smtClean="0">
                <a:solidFill>
                  <a:schemeClr val="tx2">
                    <a:lumMod val="50000"/>
                  </a:schemeClr>
                </a:solidFill>
              </a:rPr>
              <a:t>Annual Conference </a:t>
            </a:r>
          </a:p>
          <a:p>
            <a:pPr algn="ctr"/>
            <a:r>
              <a:rPr lang="en-US" sz="3200" b="1" dirty="0" smtClean="0">
                <a:solidFill>
                  <a:schemeClr val="tx2">
                    <a:lumMod val="50000"/>
                  </a:schemeClr>
                </a:solidFill>
              </a:rPr>
              <a:t>Workshop Session C4</a:t>
            </a:r>
          </a:p>
          <a:p>
            <a:pPr algn="ctr"/>
            <a:r>
              <a:rPr lang="en-US" sz="3200" b="1" dirty="0" smtClean="0">
                <a:solidFill>
                  <a:schemeClr val="tx2">
                    <a:lumMod val="50000"/>
                  </a:schemeClr>
                </a:solidFill>
              </a:rPr>
              <a:t>3:15 – 4:30 PM</a:t>
            </a:r>
          </a:p>
          <a:p>
            <a:pPr algn="ctr"/>
            <a:endParaRPr lang="en-US" sz="3200" dirty="0" smtClean="0"/>
          </a:p>
          <a:p>
            <a:pPr algn="ctr"/>
            <a:endParaRPr lang="en-US" sz="3200" dirty="0" smtClean="0"/>
          </a:p>
          <a:p>
            <a:pPr algn="ctr"/>
            <a:endParaRPr lang="en-US" sz="3200" dirty="0" smtClean="0"/>
          </a:p>
          <a:p>
            <a:endParaRPr lang="en-US" dirty="0"/>
          </a:p>
        </p:txBody>
      </p:sp>
      <p:sp>
        <p:nvSpPr>
          <p:cNvPr id="4" name="TextBox 3"/>
          <p:cNvSpPr txBox="1"/>
          <p:nvPr/>
        </p:nvSpPr>
        <p:spPr>
          <a:xfrm>
            <a:off x="322256" y="696148"/>
            <a:ext cx="8321773" cy="19389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solidFill>
                  <a:srgbClr val="10253F"/>
                </a:solidFill>
                <a:effectLst>
                  <a:outerShdw blurRad="76200" dist="50800" dir="5400000" algn="tl" rotWithShape="0">
                    <a:srgbClr val="000000">
                      <a:alpha val="65000"/>
                    </a:srgbClr>
                  </a:outerShdw>
                </a:effectLst>
              </a:rPr>
              <a:t>Six Types of Counseling Related Metaphors: Theory and Case Study Demonstration </a:t>
            </a:r>
            <a:endParaRPr lang="en-US" sz="4000" b="1" spc="50" dirty="0">
              <a:ln w="11430"/>
              <a:solidFill>
                <a:srgbClr val="10253F"/>
              </a:solidFill>
              <a:effectLst>
                <a:outerShdw blurRad="76200" dist="50800" dir="5400000" algn="tl" rotWithShape="0">
                  <a:srgbClr val="000000">
                    <a:alpha val="65000"/>
                  </a:srgbClr>
                </a:outerShdw>
              </a:effectLst>
            </a:endParaRPr>
          </a:p>
        </p:txBody>
      </p:sp>
      <p:sp>
        <p:nvSpPr>
          <p:cNvPr id="5" name="TextBox 4"/>
          <p:cNvSpPr txBox="1"/>
          <p:nvPr/>
        </p:nvSpPr>
        <p:spPr>
          <a:xfrm>
            <a:off x="1555322" y="5437547"/>
            <a:ext cx="5819555" cy="1477328"/>
          </a:xfrm>
          <a:prstGeom prst="rect">
            <a:avLst/>
          </a:prstGeom>
          <a:noFill/>
        </p:spPr>
        <p:txBody>
          <a:bodyPr wrap="square" rtlCol="0">
            <a:spAutoFit/>
          </a:bodyPr>
          <a:lstStyle/>
          <a:p>
            <a:pPr algn="ctr"/>
            <a:r>
              <a:rPr lang="en-US" sz="3000" dirty="0" smtClean="0">
                <a:solidFill>
                  <a:srgbClr val="10253F"/>
                </a:solidFill>
              </a:rPr>
              <a:t>Daniel Eckstein, Ph.D. </a:t>
            </a:r>
          </a:p>
          <a:p>
            <a:pPr algn="ctr"/>
            <a:r>
              <a:rPr lang="en-US" sz="3000" b="1" dirty="0" smtClean="0">
                <a:solidFill>
                  <a:srgbClr val="10253F"/>
                </a:solidFill>
              </a:rPr>
              <a:t>Nicole Russo, MS</a:t>
            </a:r>
          </a:p>
          <a:p>
            <a:pPr algn="ctr"/>
            <a:endParaRPr lang="en-US" sz="3000" dirty="0"/>
          </a:p>
        </p:txBody>
      </p:sp>
    </p:spTree>
    <p:extLst>
      <p:ext uri="{BB962C8B-B14F-4D97-AF65-F5344CB8AC3E}">
        <p14:creationId xmlns:p14="http://schemas.microsoft.com/office/powerpoint/2010/main" val="131806804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4"/>
          <p:cNvSpPr/>
          <p:nvPr/>
        </p:nvSpPr>
        <p:spPr>
          <a:xfrm>
            <a:off x="149404" y="634913"/>
            <a:ext cx="6237623" cy="5583505"/>
          </a:xfrm>
          <a:prstGeom prst="round1Rect">
            <a:avLst/>
          </a:prstGeom>
          <a:solidFill>
            <a:srgbClr val="B544C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75919" y="634913"/>
            <a:ext cx="8651396" cy="5583505"/>
          </a:xfrm>
          <a:prstGeom prst="rect">
            <a:avLst/>
          </a:prstGeom>
          <a:solidFill>
            <a:srgbClr val="7FB4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499607" y="18674"/>
            <a:ext cx="8374971" cy="6678749"/>
          </a:xfrm>
          <a:prstGeom prst="rect">
            <a:avLst/>
          </a:prstGeom>
        </p:spPr>
        <p:txBody>
          <a:bodyPr wrap="square">
            <a:spAutoFit/>
          </a:bodyPr>
          <a:lstStyle/>
          <a:p>
            <a:pPr algn="ctr"/>
            <a:endParaRPr lang="en-US" sz="2000" b="1" baseline="30000" dirty="0" smtClean="0"/>
          </a:p>
          <a:p>
            <a:pPr algn="ctr"/>
            <a:r>
              <a:rPr lang="en-US" sz="2000" b="1" baseline="30000" dirty="0" smtClean="0"/>
              <a:t>EXPLORING </a:t>
            </a:r>
            <a:r>
              <a:rPr lang="en-US" sz="2000" b="1" baseline="30000" dirty="0"/>
              <a:t>AND TRANSFORMING EARLY MEMORY METAPHORS Interview Protocol—Short </a:t>
            </a:r>
            <a:r>
              <a:rPr lang="en-US" sz="2000" b="1" baseline="30000" dirty="0" smtClean="0"/>
              <a:t>Form</a:t>
            </a:r>
            <a:endParaRPr lang="en-US" sz="2000" b="1" baseline="30000" dirty="0"/>
          </a:p>
          <a:p>
            <a:pPr algn="ctr"/>
            <a:r>
              <a:rPr lang="en-US" sz="2000" b="1" baseline="30000" dirty="0"/>
              <a:t>Richard R. Kopp, Ph.D.</a:t>
            </a:r>
          </a:p>
          <a:p>
            <a:endParaRPr lang="en-US" sz="2000" baseline="30000" dirty="0" smtClean="0"/>
          </a:p>
          <a:p>
            <a:r>
              <a:rPr lang="en-US" sz="2800" baseline="30000" dirty="0" smtClean="0"/>
              <a:t>STEP </a:t>
            </a:r>
            <a:r>
              <a:rPr lang="en-US" sz="2800" baseline="30000" dirty="0"/>
              <a:t>1. “Where in all of this are you most stuck?” or “In what way is this a problem for you?” or “Which part of this is the biggest problem for you?”</a:t>
            </a:r>
          </a:p>
          <a:p>
            <a:r>
              <a:rPr lang="en-US" sz="2800" baseline="30000" dirty="0"/>
              <a:t>STEP 2. “Can you remember a recent time when you felt this way? Form an image in your mind of the situation so that you begin to get the same feelings you had then, so that you actually begin to feel those feel- </a:t>
            </a:r>
            <a:r>
              <a:rPr lang="en-US" sz="2800" baseline="30000" dirty="0" err="1"/>
              <a:t>ings</a:t>
            </a:r>
            <a:r>
              <a:rPr lang="en-US" sz="2800" baseline="30000" dirty="0"/>
              <a:t> now in your body the same way you felt then.” [Pause to allow the client time to do this inner work] “Are you picturing the situation in your mind? Are you feeling the feelings in your body? Where in your body do you feel them?”</a:t>
            </a:r>
          </a:p>
          <a:p>
            <a:r>
              <a:rPr lang="en-US" sz="2800" baseline="30000" dirty="0"/>
              <a:t>STEP 3. “What is the first early childhood memory that comes to mind right now . . . the first image from childhood that pops into your mind right now?” If no memory is recalled, say: “Take your time. Something will come.”</a:t>
            </a:r>
          </a:p>
          <a:p>
            <a:r>
              <a:rPr lang="en-US" sz="2800" baseline="30000" dirty="0"/>
              <a:t>STEP 4. Once the person begins to describe a specific incident, ask: “What happened next? What did you (he, she) say/do then? Describe it as if you were watching a play and describing what you see.”</a:t>
            </a:r>
          </a:p>
          <a:p>
            <a:r>
              <a:rPr lang="en-US" sz="2800" baseline="30000" dirty="0"/>
              <a:t>STEP 5. When the memory is completed, ask: “What stands out most vividly in that memory? If you had a snapshot of the memory, what instant stands out most clearly in your mind’s eye?”</a:t>
            </a:r>
          </a:p>
          <a:p>
            <a:r>
              <a:rPr lang="en-US" sz="2800" baseline="30000" dirty="0"/>
              <a:t>STEP 6A. “How did you feel at that moment?”</a:t>
            </a:r>
          </a:p>
          <a:p>
            <a:r>
              <a:rPr lang="en-US" sz="2800" baseline="30000" dirty="0"/>
              <a:t>STEP 6B. “Why did you feel that way?” or “Why did you have that reaction?”</a:t>
            </a:r>
          </a:p>
          <a:p>
            <a:endParaRPr lang="en-US" sz="2000" dirty="0"/>
          </a:p>
        </p:txBody>
      </p:sp>
    </p:spTree>
    <p:extLst>
      <p:ext uri="{BB962C8B-B14F-4D97-AF65-F5344CB8AC3E}">
        <p14:creationId xmlns:p14="http://schemas.microsoft.com/office/powerpoint/2010/main" val="22918139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6887" y="579188"/>
            <a:ext cx="8086499" cy="6124752"/>
          </a:xfrm>
          <a:prstGeom prst="rect">
            <a:avLst/>
          </a:prstGeom>
          <a:solidFill>
            <a:srgbClr val="B544C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597616" y="579188"/>
            <a:ext cx="8310606" cy="6124752"/>
          </a:xfrm>
          <a:prstGeom prst="rect">
            <a:avLst/>
          </a:prstGeom>
          <a:solidFill>
            <a:srgbClr val="7FB4C2"/>
          </a:solidFill>
        </p:spPr>
        <p:txBody>
          <a:bodyPr wrap="square">
            <a:spAutoFit/>
          </a:bodyPr>
          <a:lstStyle/>
          <a:p>
            <a:endParaRPr lang="en-US" sz="1200" baseline="30000" dirty="0" smtClean="0"/>
          </a:p>
          <a:p>
            <a:r>
              <a:rPr lang="en-US" sz="2800" baseline="30000" dirty="0" smtClean="0"/>
              <a:t>STEP </a:t>
            </a:r>
            <a:r>
              <a:rPr lang="en-US" sz="2800" baseline="30000" dirty="0"/>
              <a:t>7. “If you could change the memory in any way so it would be the way you would have liked it to turn out—how would you change it?” (If the client says that it wouldn’t have happened, say, “If the memory started out the same way, create how you would have liked it to go.”)</a:t>
            </a:r>
          </a:p>
          <a:p>
            <a:r>
              <a:rPr lang="en-US" sz="2800" baseline="30000" dirty="0"/>
              <a:t>STEP 8. Invite the client to create, in detail, a specific, changed image. “What happens next? What do you (he, she) say/do then?”</a:t>
            </a:r>
          </a:p>
          <a:p>
            <a:r>
              <a:rPr lang="en-US" sz="2800" baseline="30000" dirty="0"/>
              <a:t>STEP 9. When the changed memory is completed, ask: “What stands out most vividly in the changed memory? If you had a snapshot of the changed memory, what instant would stand out most clearly in your mind’s eye?” </a:t>
            </a:r>
            <a:endParaRPr lang="en-US" sz="2800" b="1" baseline="30000" dirty="0"/>
          </a:p>
          <a:p>
            <a:r>
              <a:rPr lang="en-US" sz="2800" baseline="30000" dirty="0"/>
              <a:t>STEP 10. “How would you feel at that moment?”</a:t>
            </a:r>
          </a:p>
          <a:p>
            <a:r>
              <a:rPr lang="en-US" sz="2800" baseline="30000" dirty="0"/>
              <a:t>STEP 11. “Why would you feel that way?” or “Why would you have that reaction?”</a:t>
            </a:r>
          </a:p>
          <a:p>
            <a:r>
              <a:rPr lang="en-US" sz="2800" baseline="30000" dirty="0"/>
              <a:t>STEP 12A. “Now I’m going to read back your original memory one phrase or sentence at a time. What parallels do you see between the memory and the current situation?” Empathically reflect the client’s ideas.</a:t>
            </a:r>
          </a:p>
          <a:p>
            <a:r>
              <a:rPr lang="en-US" sz="2800" baseline="30000" dirty="0"/>
              <a:t>STEP 12B. Now I’m going to read back your changed memory one phrase or sentence at a time. What parallels you do see between changed memory and the current situation? Does your changed memory suggest any helpful ideas that you might use in the current situation?</a:t>
            </a:r>
          </a:p>
          <a:p>
            <a:r>
              <a:rPr lang="en-US" sz="2800" baseline="30000" dirty="0"/>
              <a:t>STEP 13. (optional). “May I tell you the connections that I see?” If the client agrees, then say, “Let me know which one’s seem to fit for you.”</a:t>
            </a:r>
            <a:endParaRPr lang="en-US" sz="2800" dirty="0"/>
          </a:p>
        </p:txBody>
      </p:sp>
      <p:sp>
        <p:nvSpPr>
          <p:cNvPr id="5" name="TextBox 4"/>
          <p:cNvSpPr txBox="1"/>
          <p:nvPr/>
        </p:nvSpPr>
        <p:spPr>
          <a:xfrm>
            <a:off x="989951" y="136139"/>
            <a:ext cx="7739673" cy="820737"/>
          </a:xfrm>
          <a:prstGeom prst="rect">
            <a:avLst/>
          </a:prstGeom>
          <a:noFill/>
        </p:spPr>
        <p:txBody>
          <a:bodyPr wrap="none" rtlCol="0">
            <a:spAutoFit/>
          </a:bodyPr>
          <a:lstStyle/>
          <a:p>
            <a:r>
              <a:rPr lang="en-US" sz="2200" b="1" baseline="30000" dirty="0"/>
              <a:t>EXPLORING AND TRANSFORMING EARLY MEMORY METAPHORS Interview Protocol—Short </a:t>
            </a:r>
            <a:r>
              <a:rPr lang="en-US" sz="2200" b="1" baseline="30000" dirty="0" smtClean="0"/>
              <a:t>Form</a:t>
            </a:r>
          </a:p>
          <a:p>
            <a:pPr algn="ctr"/>
            <a:r>
              <a:rPr lang="en-US" sz="2200" b="1" baseline="30000" dirty="0" smtClean="0"/>
              <a:t>           			                              Continued</a:t>
            </a:r>
            <a:endParaRPr lang="en-US" sz="2200" b="1" baseline="30000" dirty="0"/>
          </a:p>
          <a:p>
            <a:endParaRPr lang="en-US" dirty="0"/>
          </a:p>
        </p:txBody>
      </p:sp>
    </p:spTree>
    <p:extLst>
      <p:ext uri="{BB962C8B-B14F-4D97-AF65-F5344CB8AC3E}">
        <p14:creationId xmlns:p14="http://schemas.microsoft.com/office/powerpoint/2010/main" val="144488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8283"/>
            <a:ext cx="9144000" cy="6129717"/>
          </a:xfrm>
          <a:prstGeom prst="rect">
            <a:avLst/>
          </a:prstGeom>
          <a:solidFill>
            <a:srgbClr val="FFFDD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58473"/>
            <a:ext cx="8990194" cy="6524857"/>
          </a:xfrm>
          <a:prstGeom prst="rect">
            <a:avLst/>
          </a:prstGeom>
        </p:spPr>
        <p:txBody>
          <a:bodyPr wrap="square">
            <a:spAutoFit/>
          </a:bodyPr>
          <a:lstStyle/>
          <a:p>
            <a:pPr algn="ctr"/>
            <a:r>
              <a:rPr lang="en-US" sz="2200" baseline="30000" dirty="0" smtClean="0"/>
              <a:t>EXPLORING </a:t>
            </a:r>
            <a:r>
              <a:rPr lang="en-US" sz="2200" baseline="30000" dirty="0"/>
              <a:t>AND TRANSFORMING CLIENT-GENERATED SPOKEN METAPHORS</a:t>
            </a:r>
          </a:p>
          <a:p>
            <a:pPr algn="ctr"/>
            <a:r>
              <a:rPr lang="en-US" sz="2200" baseline="30000" dirty="0"/>
              <a:t>Interview Protocol—Short </a:t>
            </a:r>
            <a:r>
              <a:rPr lang="en-US" sz="2200" baseline="30000" dirty="0" smtClean="0"/>
              <a:t>Form</a:t>
            </a:r>
          </a:p>
          <a:p>
            <a:pPr algn="ctr"/>
            <a:r>
              <a:rPr lang="en-US" sz="2200" baseline="30000" dirty="0" smtClean="0"/>
              <a:t>Richard </a:t>
            </a:r>
            <a:r>
              <a:rPr lang="en-US" sz="2200" baseline="30000" dirty="0"/>
              <a:t>R. Kopp, </a:t>
            </a:r>
            <a:r>
              <a:rPr lang="en-US" sz="2200" baseline="30000" dirty="0" smtClean="0"/>
              <a:t>Ph.D.</a:t>
            </a:r>
          </a:p>
          <a:p>
            <a:endParaRPr lang="en-US" sz="2200" baseline="30000" dirty="0" smtClean="0"/>
          </a:p>
          <a:p>
            <a:r>
              <a:rPr lang="en-US" sz="2200" baseline="30000" dirty="0" smtClean="0"/>
              <a:t>I</a:t>
            </a:r>
            <a:r>
              <a:rPr lang="en-US" sz="2200" baseline="30000" dirty="0" smtClean="0"/>
              <a:t>.</a:t>
            </a:r>
            <a:r>
              <a:rPr lang="en-US" sz="2200" dirty="0" smtClean="0"/>
              <a:t>  </a:t>
            </a:r>
            <a:r>
              <a:rPr lang="en-US" sz="2200" baseline="30000" dirty="0" smtClean="0"/>
              <a:t>Movement </a:t>
            </a:r>
            <a:r>
              <a:rPr lang="en-US" sz="2200" baseline="30000" dirty="0"/>
              <a:t>from general to personal (Find the Person in the Problem</a:t>
            </a:r>
            <a:r>
              <a:rPr lang="en-US" sz="2200" baseline="30000" dirty="0" smtClean="0"/>
              <a:t>)</a:t>
            </a:r>
          </a:p>
          <a:p>
            <a:r>
              <a:rPr lang="en-US" sz="2200" baseline="30000" dirty="0"/>
              <a:t> </a:t>
            </a:r>
            <a:r>
              <a:rPr lang="en-US" sz="2200" baseline="30000" dirty="0" smtClean="0"/>
              <a:t>      </a:t>
            </a:r>
            <a:r>
              <a:rPr lang="en-US" sz="2200" baseline="30000" dirty="0"/>
              <a:t>a. In what way is this a problem for you?</a:t>
            </a:r>
          </a:p>
          <a:p>
            <a:r>
              <a:rPr lang="en-US" sz="2200" baseline="30000" dirty="0" smtClean="0"/>
              <a:t>       b</a:t>
            </a:r>
            <a:r>
              <a:rPr lang="en-US" sz="2200" baseline="30000" dirty="0" smtClean="0"/>
              <a:t>.(</a:t>
            </a:r>
            <a:r>
              <a:rPr lang="en-US" sz="2200" baseline="30000" dirty="0"/>
              <a:t>1) Which part of this is most </a:t>
            </a:r>
            <a:r>
              <a:rPr lang="en-US" sz="2200" baseline="30000" dirty="0" smtClean="0"/>
              <a:t>difficult </a:t>
            </a:r>
            <a:r>
              <a:rPr lang="en-US" sz="2200" baseline="30000" dirty="0"/>
              <a:t>for you? or</a:t>
            </a:r>
          </a:p>
          <a:p>
            <a:r>
              <a:rPr lang="en-US" sz="2200" baseline="30000" dirty="0" smtClean="0"/>
              <a:t>            (</a:t>
            </a:r>
            <a:r>
              <a:rPr lang="en-US" sz="2200" baseline="30000" dirty="0"/>
              <a:t>2) What’s the biggest problem</a:t>
            </a:r>
            <a:r>
              <a:rPr lang="en-US" sz="2200" baseline="30000" dirty="0" smtClean="0"/>
              <a:t>? Or </a:t>
            </a:r>
            <a:endParaRPr lang="en-US" sz="2200" baseline="30000" dirty="0"/>
          </a:p>
          <a:p>
            <a:r>
              <a:rPr lang="en-US" sz="2200" baseline="30000" dirty="0" smtClean="0"/>
              <a:t>            (</a:t>
            </a:r>
            <a:r>
              <a:rPr lang="en-US" sz="2200" baseline="30000" dirty="0"/>
              <a:t>3) Where in all of this are you most stuck?</a:t>
            </a:r>
          </a:p>
          <a:p>
            <a:r>
              <a:rPr lang="en-US" sz="2200" baseline="30000" dirty="0"/>
              <a:t>II. Movement from facts to feelings (Find the feelings behind the facts). </a:t>
            </a:r>
            <a:endParaRPr lang="en-US" sz="2200" baseline="30000" dirty="0" smtClean="0"/>
          </a:p>
          <a:p>
            <a:r>
              <a:rPr lang="en-US" sz="2200" baseline="30000" dirty="0"/>
              <a:t> </a:t>
            </a:r>
            <a:r>
              <a:rPr lang="en-US" sz="2200" baseline="30000" dirty="0" smtClean="0"/>
              <a:t>      What </a:t>
            </a:r>
            <a:r>
              <a:rPr lang="en-US" sz="2200" baseline="30000" dirty="0"/>
              <a:t>are your feelings? or How do you feel? and/or What’s this (it) like for you? or What’s your experience </a:t>
            </a:r>
            <a:r>
              <a:rPr lang="en-US" sz="2200" baseline="30000" dirty="0" smtClean="0"/>
              <a:t>of </a:t>
            </a:r>
          </a:p>
          <a:p>
            <a:r>
              <a:rPr lang="en-US" sz="2200" baseline="30000" dirty="0"/>
              <a:t> </a:t>
            </a:r>
            <a:r>
              <a:rPr lang="en-US" sz="2200" baseline="30000" dirty="0" smtClean="0"/>
              <a:t>      this</a:t>
            </a:r>
            <a:r>
              <a:rPr lang="en-US" sz="2200" baseline="30000" dirty="0"/>
              <a:t>—how does it feel to you?</a:t>
            </a:r>
          </a:p>
          <a:p>
            <a:r>
              <a:rPr lang="en-US" sz="2200" baseline="30000" dirty="0"/>
              <a:t>III. Exploring and Transforming Client Metaphors</a:t>
            </a:r>
          </a:p>
          <a:p>
            <a:r>
              <a:rPr lang="en-US" sz="2200" baseline="30000" dirty="0" smtClean="0"/>
              <a:t>       a</a:t>
            </a:r>
            <a:r>
              <a:rPr lang="en-US" sz="2200" baseline="30000" dirty="0"/>
              <a:t>. STEP 1. Notice metaphors! (Especially in the client’s response to the above questions.)</a:t>
            </a:r>
          </a:p>
          <a:p>
            <a:r>
              <a:rPr lang="en-US" sz="2200" baseline="30000" dirty="0" smtClean="0"/>
              <a:t>       b</a:t>
            </a:r>
            <a:r>
              <a:rPr lang="en-US" sz="2200" baseline="30000" dirty="0"/>
              <a:t>. STEP 2. “When you say [repeat the metaphoric image], what image/ picture comes to mind?” or “What </a:t>
            </a:r>
            <a:r>
              <a:rPr lang="en-US" sz="2200" baseline="30000" dirty="0" smtClean="0"/>
              <a:t>   </a:t>
            </a:r>
          </a:p>
          <a:p>
            <a:r>
              <a:rPr lang="en-US" sz="2200" baseline="30000" dirty="0"/>
              <a:t> </a:t>
            </a:r>
            <a:r>
              <a:rPr lang="en-US" sz="2200" baseline="30000" dirty="0" smtClean="0"/>
              <a:t>           image</a:t>
            </a:r>
            <a:r>
              <a:rPr lang="en-US" sz="2200" baseline="30000" dirty="0"/>
              <a:t>/picture do you see in your mind’s eye?”</a:t>
            </a:r>
          </a:p>
          <a:p>
            <a:r>
              <a:rPr lang="en-US" sz="2200" baseline="30000" dirty="0" smtClean="0"/>
              <a:t>       c</a:t>
            </a:r>
            <a:r>
              <a:rPr lang="en-US" sz="2200" baseline="30000" dirty="0"/>
              <a:t>. STEP 3. Explore the metaphor as a sensory image:</a:t>
            </a:r>
          </a:p>
          <a:p>
            <a:r>
              <a:rPr lang="en-US" sz="2200" baseline="30000" dirty="0" smtClean="0"/>
              <a:t>             (</a:t>
            </a:r>
            <a:r>
              <a:rPr lang="en-US" sz="2200" baseline="30000" dirty="0"/>
              <a:t>1) </a:t>
            </a:r>
            <a:r>
              <a:rPr lang="en-US" sz="2200" baseline="30000" dirty="0" smtClean="0"/>
              <a:t>Setting </a:t>
            </a:r>
            <a:r>
              <a:rPr lang="en-US" sz="2200" baseline="30000" dirty="0"/>
              <a:t>[e.g., “What else do you see?” or “Describe the scene or </a:t>
            </a:r>
            <a:r>
              <a:rPr lang="en-US" sz="2200" baseline="30000" dirty="0" smtClean="0"/>
              <a:t>an</a:t>
            </a:r>
            <a:r>
              <a:rPr lang="en-US" sz="2200" b="1" baseline="30000" dirty="0"/>
              <a:t> </a:t>
            </a:r>
            <a:r>
              <a:rPr lang="en-US" sz="2200" baseline="30000" dirty="0" smtClean="0"/>
              <a:t>aspect </a:t>
            </a:r>
            <a:r>
              <a:rPr lang="en-US" sz="2200" baseline="30000" dirty="0"/>
              <a:t>of the scene (associated </a:t>
            </a:r>
            <a:r>
              <a:rPr lang="en-US" sz="2200" baseline="30000" dirty="0" smtClean="0"/>
              <a:t>with</a:t>
            </a:r>
          </a:p>
          <a:p>
            <a:r>
              <a:rPr lang="en-US" sz="2200" baseline="30000" dirty="0"/>
              <a:t> </a:t>
            </a:r>
            <a:r>
              <a:rPr lang="en-US" sz="2200" baseline="30000" dirty="0" smtClean="0"/>
              <a:t>                  the </a:t>
            </a:r>
            <a:r>
              <a:rPr lang="en-US" sz="2200" baseline="30000" dirty="0"/>
              <a:t>metaphoric image)”].</a:t>
            </a:r>
          </a:p>
          <a:p>
            <a:r>
              <a:rPr lang="en-US" sz="2200" baseline="30000" dirty="0" smtClean="0"/>
              <a:t>            (</a:t>
            </a:r>
            <a:r>
              <a:rPr lang="en-US" sz="2200" baseline="30000" dirty="0"/>
              <a:t>2) action/interaction [e.g., “What else is going on in (the metaphoric image)?” or “What are the other </a:t>
            </a:r>
            <a:r>
              <a:rPr lang="en-US" sz="2200" baseline="30000" dirty="0" smtClean="0"/>
              <a:t>people</a:t>
            </a:r>
          </a:p>
          <a:p>
            <a:r>
              <a:rPr lang="en-US" sz="2200" baseline="30000" dirty="0"/>
              <a:t> </a:t>
            </a:r>
            <a:r>
              <a:rPr lang="en-US" sz="2200" baseline="30000" dirty="0" smtClean="0"/>
              <a:t>                 </a:t>
            </a:r>
            <a:r>
              <a:rPr lang="en-US" sz="2200" baseline="30000" dirty="0"/>
              <a:t>(in the metaphoric image) saying/thinking/doing?”]</a:t>
            </a:r>
            <a:r>
              <a:rPr lang="en-US" sz="2200" baseline="30000" dirty="0" smtClean="0"/>
              <a:t>.</a:t>
            </a:r>
            <a:endParaRPr lang="en-US" sz="2200" baseline="30000" dirty="0"/>
          </a:p>
          <a:p>
            <a:r>
              <a:rPr lang="en-US" sz="2200" baseline="30000" dirty="0" smtClean="0"/>
              <a:t>            (</a:t>
            </a:r>
            <a:r>
              <a:rPr lang="en-US" sz="2200" baseline="30000" dirty="0"/>
              <a:t>3) time [e.g., “What led up to this? What was happening (just) before (the situation in the metaphor)?”</a:t>
            </a:r>
          </a:p>
          <a:p>
            <a:r>
              <a:rPr lang="en-US" sz="2200" baseline="30000" dirty="0" smtClean="0"/>
              <a:t>       d</a:t>
            </a:r>
            <a:r>
              <a:rPr lang="en-US" sz="2200" baseline="30000" dirty="0"/>
              <a:t>. STEP 4. “What’s it like to be [the metaphoric image]?” or “What’s your experience of [the metaphoric </a:t>
            </a:r>
            <a:endParaRPr lang="en-US" sz="2200" baseline="30000" dirty="0" smtClean="0"/>
          </a:p>
          <a:p>
            <a:r>
              <a:rPr lang="en-US" sz="2200" baseline="30000" dirty="0"/>
              <a:t> </a:t>
            </a:r>
            <a:r>
              <a:rPr lang="en-US" sz="2200" baseline="30000" dirty="0" smtClean="0"/>
              <a:t>           image</a:t>
            </a:r>
            <a:r>
              <a:rPr lang="en-US" sz="2200" baseline="30000" dirty="0"/>
              <a:t>]?” or “What are you feeling as you [the metaphoric image]?”</a:t>
            </a:r>
          </a:p>
          <a:p>
            <a:r>
              <a:rPr lang="en-US" sz="2200" baseline="30000" dirty="0" smtClean="0"/>
              <a:t>   </a:t>
            </a:r>
            <a:r>
              <a:rPr lang="en-US" sz="2200" baseline="30000" dirty="0" smtClean="0"/>
              <a:t>    </a:t>
            </a:r>
            <a:r>
              <a:rPr lang="en-US" sz="2200" baseline="30000" dirty="0" smtClean="0"/>
              <a:t>e</a:t>
            </a:r>
            <a:r>
              <a:rPr lang="en-US" sz="2200" baseline="30000" dirty="0"/>
              <a:t>. STEP 5. The therapist says, “If you could change the image in any way, how would you change it?”</a:t>
            </a:r>
          </a:p>
          <a:p>
            <a:r>
              <a:rPr lang="en-US" sz="2200" baseline="30000" dirty="0" smtClean="0"/>
              <a:t>       f</a:t>
            </a:r>
            <a:r>
              <a:rPr lang="en-US" sz="2200" baseline="30000" dirty="0"/>
              <a:t>. STEP 6. “What connections (parallels) do you see between your original image that you explored and the </a:t>
            </a:r>
            <a:endParaRPr lang="en-US" sz="2200" baseline="30000" dirty="0" smtClean="0"/>
          </a:p>
          <a:p>
            <a:r>
              <a:rPr lang="en-US" sz="2200" baseline="30000" dirty="0"/>
              <a:t> </a:t>
            </a:r>
            <a:r>
              <a:rPr lang="en-US" sz="2200" baseline="30000" dirty="0" smtClean="0"/>
              <a:t>         original </a:t>
            </a:r>
            <a:r>
              <a:rPr lang="en-US" sz="2200" baseline="30000" dirty="0"/>
              <a:t>situation?”</a:t>
            </a:r>
          </a:p>
          <a:p>
            <a:r>
              <a:rPr lang="en-US" sz="2200" baseline="30000" dirty="0" smtClean="0"/>
              <a:t>       g</a:t>
            </a:r>
            <a:r>
              <a:rPr lang="en-US" sz="2200" baseline="30000" dirty="0"/>
              <a:t>. STEP 7. “How might the way you changed the image apply to your current situation?”</a:t>
            </a:r>
            <a:endParaRPr lang="en-US" sz="2200" dirty="0"/>
          </a:p>
        </p:txBody>
      </p:sp>
    </p:spTree>
    <p:extLst>
      <p:ext uri="{BB962C8B-B14F-4D97-AF65-F5344CB8AC3E}">
        <p14:creationId xmlns:p14="http://schemas.microsoft.com/office/powerpoint/2010/main" val="7248585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rt 6"/>
          <p:cNvSpPr/>
          <p:nvPr/>
        </p:nvSpPr>
        <p:spPr>
          <a:xfrm>
            <a:off x="90716" y="-18024"/>
            <a:ext cx="8913481" cy="6858000"/>
          </a:xfrm>
          <a:prstGeom prst="heart">
            <a:avLst/>
          </a:prstGeom>
          <a:solidFill>
            <a:srgbClr val="E893B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8850" y="2441589"/>
            <a:ext cx="8229600" cy="1143000"/>
          </a:xfrm>
        </p:spPr>
        <p:txBody>
          <a:bodyPr/>
          <a:lstStyle/>
          <a:p>
            <a:r>
              <a:rPr lang="en-US" dirty="0" smtClean="0">
                <a:solidFill>
                  <a:schemeClr val="tx2">
                    <a:lumMod val="50000"/>
                  </a:schemeClr>
                </a:solidFill>
              </a:rPr>
              <a:t>  </a:t>
            </a:r>
            <a:endParaRPr lang="en-US" dirty="0">
              <a:solidFill>
                <a:schemeClr val="tx2">
                  <a:lumMod val="50000"/>
                </a:schemeClr>
              </a:solidFill>
            </a:endParaRPr>
          </a:p>
        </p:txBody>
      </p:sp>
      <p:sp>
        <p:nvSpPr>
          <p:cNvPr id="5" name="TextBox 4"/>
          <p:cNvSpPr txBox="1"/>
          <p:nvPr/>
        </p:nvSpPr>
        <p:spPr>
          <a:xfrm>
            <a:off x="923997" y="2107261"/>
            <a:ext cx="8080201" cy="1477328"/>
          </a:xfrm>
          <a:prstGeom prst="rect">
            <a:avLst/>
          </a:prstGeom>
          <a:noFill/>
        </p:spPr>
        <p:txBody>
          <a:bodyPr wrap="square" rtlCol="0">
            <a:spAutoFit/>
          </a:bodyPr>
          <a:lstStyle/>
          <a:p>
            <a:pPr algn="ctr"/>
            <a:endParaRPr lang="en-US" dirty="0"/>
          </a:p>
          <a:p>
            <a:pPr algn="ctr"/>
            <a:r>
              <a:rPr lang="en-US" sz="3600" i="1" dirty="0"/>
              <a:t>Journey</a:t>
            </a:r>
            <a:r>
              <a:rPr lang="en-US" sz="3600" dirty="0"/>
              <a:t> </a:t>
            </a:r>
            <a:r>
              <a:rPr lang="en-US" sz="3600" i="1" dirty="0" smtClean="0"/>
              <a:t>Into </a:t>
            </a:r>
            <a:r>
              <a:rPr lang="en-US" sz="3600" i="1" dirty="0"/>
              <a:t>the </a:t>
            </a:r>
            <a:r>
              <a:rPr lang="en-US" sz="3600" i="1" dirty="0" smtClean="0"/>
              <a:t>Woods………..</a:t>
            </a:r>
            <a:endParaRPr lang="en-US" sz="3600" dirty="0" smtClean="0"/>
          </a:p>
          <a:p>
            <a:endParaRPr lang="en-US" dirty="0"/>
          </a:p>
          <a:p>
            <a:r>
              <a:rPr lang="en-US" dirty="0" smtClean="0"/>
              <a:t>                            </a:t>
            </a:r>
            <a:endParaRPr lang="en-US" dirty="0"/>
          </a:p>
        </p:txBody>
      </p:sp>
      <p:pic>
        <p:nvPicPr>
          <p:cNvPr id="8" name="Picture 7" descr="images-1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372" y="3410976"/>
            <a:ext cx="6956928" cy="2935763"/>
          </a:xfrm>
          <a:prstGeom prst="rect">
            <a:avLst/>
          </a:prstGeom>
        </p:spPr>
      </p:pic>
    </p:spTree>
    <p:extLst>
      <p:ext uri="{BB962C8B-B14F-4D97-AF65-F5344CB8AC3E}">
        <p14:creationId xmlns:p14="http://schemas.microsoft.com/office/powerpoint/2010/main" val="1874657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08519" y="1417638"/>
            <a:ext cx="8662986" cy="1556664"/>
          </a:xfrm>
          <a:prstGeom prst="ellipse">
            <a:avLst/>
          </a:prstGeom>
          <a:solidFill>
            <a:srgbClr val="D996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6022"/>
            <a:ext cx="9143999" cy="1473660"/>
          </a:xfrm>
        </p:spPr>
        <p:txBody>
          <a:bodyPr>
            <a:normAutofit/>
          </a:bodyPr>
          <a:lstStyle/>
          <a:p>
            <a:r>
              <a:rPr lang="en-US" sz="4200" dirty="0" smtClean="0">
                <a:solidFill>
                  <a:schemeClr val="tx2">
                    <a:lumMod val="50000"/>
                  </a:schemeClr>
                </a:solidFill>
              </a:rPr>
              <a:t>Six Categories of Relationship </a:t>
            </a:r>
            <a:r>
              <a:rPr lang="en-US" sz="4200" dirty="0" smtClean="0">
                <a:solidFill>
                  <a:schemeClr val="tx2">
                    <a:lumMod val="50000"/>
                  </a:schemeClr>
                </a:solidFill>
              </a:rPr>
              <a:t>Metaphors</a:t>
            </a:r>
            <a:br>
              <a:rPr lang="en-US" sz="4200" dirty="0" smtClean="0">
                <a:solidFill>
                  <a:schemeClr val="tx2">
                    <a:lumMod val="50000"/>
                  </a:schemeClr>
                </a:solidFill>
              </a:rPr>
            </a:br>
            <a:r>
              <a:rPr lang="en-US" sz="2200" dirty="0" smtClean="0">
                <a:solidFill>
                  <a:schemeClr val="tx2">
                    <a:lumMod val="50000"/>
                  </a:schemeClr>
                </a:solidFill>
              </a:rPr>
              <a:t>Sarah Eckstein, Jennifer Straub, Nicole Russo, Daniel Eckstein</a:t>
            </a:r>
            <a:endParaRPr lang="en-US" sz="2200" dirty="0">
              <a:solidFill>
                <a:schemeClr val="tx2">
                  <a:lumMod val="50000"/>
                </a:schemeClr>
              </a:solidFill>
            </a:endParaRPr>
          </a:p>
        </p:txBody>
      </p:sp>
      <p:sp>
        <p:nvSpPr>
          <p:cNvPr id="4" name="TextBox 3"/>
          <p:cNvSpPr txBox="1"/>
          <p:nvPr/>
        </p:nvSpPr>
        <p:spPr>
          <a:xfrm>
            <a:off x="0" y="2974302"/>
            <a:ext cx="9143999" cy="5139868"/>
          </a:xfrm>
          <a:prstGeom prst="rect">
            <a:avLst/>
          </a:prstGeom>
          <a:noFill/>
        </p:spPr>
        <p:txBody>
          <a:bodyPr wrap="square" rtlCol="0">
            <a:spAutoFit/>
          </a:bodyPr>
          <a:lstStyle/>
          <a:p>
            <a:pPr algn="ctr"/>
            <a:r>
              <a:rPr lang="en-US" sz="2200" b="1" dirty="0" smtClean="0">
                <a:solidFill>
                  <a:srgbClr val="10253F"/>
                </a:solidFill>
              </a:rPr>
              <a:t>Steven Sondheim 1987 Broadway musical </a:t>
            </a:r>
            <a:r>
              <a:rPr lang="en-US" sz="2200" b="1" i="1" dirty="0" smtClean="0">
                <a:solidFill>
                  <a:srgbClr val="10253F"/>
                </a:solidFill>
              </a:rPr>
              <a:t>Into the Woods</a:t>
            </a:r>
          </a:p>
          <a:p>
            <a:pPr marL="342900" indent="-342900">
              <a:buFont typeface="Wingdings" charset="2"/>
              <a:buChar char="u"/>
            </a:pPr>
            <a:r>
              <a:rPr lang="en-US" sz="2200" b="1" dirty="0" smtClean="0">
                <a:solidFill>
                  <a:srgbClr val="10253F"/>
                </a:solidFill>
              </a:rPr>
              <a:t>Uses familiar Brothers Grimm fairy tales to parallel life’s quests, </a:t>
            </a:r>
          </a:p>
          <a:p>
            <a:r>
              <a:rPr lang="en-US" sz="2200" b="1" dirty="0">
                <a:solidFill>
                  <a:srgbClr val="10253F"/>
                </a:solidFill>
              </a:rPr>
              <a:t> </a:t>
            </a:r>
            <a:r>
              <a:rPr lang="en-US" sz="2200" b="1" dirty="0" smtClean="0">
                <a:solidFill>
                  <a:srgbClr val="10253F"/>
                </a:solidFill>
              </a:rPr>
              <a:t>    wishes, and challenges of finding happiness, love, and coping with</a:t>
            </a:r>
          </a:p>
          <a:p>
            <a:r>
              <a:rPr lang="en-US" sz="2200" b="1" dirty="0">
                <a:solidFill>
                  <a:srgbClr val="10253F"/>
                </a:solidFill>
              </a:rPr>
              <a:t> </a:t>
            </a:r>
            <a:r>
              <a:rPr lang="en-US" sz="2200" b="1" dirty="0" smtClean="0">
                <a:solidFill>
                  <a:srgbClr val="10253F"/>
                </a:solidFill>
              </a:rPr>
              <a:t>    fear and the unknowns – the woods of life.</a:t>
            </a:r>
          </a:p>
          <a:p>
            <a:pPr marL="342900" lvl="1" indent="-342900">
              <a:buFont typeface="Wingdings" charset="2"/>
              <a:buChar char="u"/>
            </a:pPr>
            <a:r>
              <a:rPr lang="en-US" sz="2200" b="1" dirty="0">
                <a:solidFill>
                  <a:srgbClr val="10253F"/>
                </a:solidFill>
              </a:rPr>
              <a:t>Three parts in a relationship – “you, me, and it” or acts “stage left, stage right, and center </a:t>
            </a:r>
            <a:r>
              <a:rPr lang="en-US" sz="2200" b="1" dirty="0" smtClean="0">
                <a:solidFill>
                  <a:srgbClr val="10253F"/>
                </a:solidFill>
              </a:rPr>
              <a:t>stage (Baxter, 2003).</a:t>
            </a:r>
            <a:r>
              <a:rPr lang="en-US" sz="2200" b="1" dirty="0">
                <a:solidFill>
                  <a:srgbClr val="10253F"/>
                </a:solidFill>
              </a:rPr>
              <a:t>” </a:t>
            </a:r>
            <a:endParaRPr lang="en-US" sz="2200" b="1" dirty="0" smtClean="0">
              <a:solidFill>
                <a:srgbClr val="10253F"/>
              </a:solidFill>
            </a:endParaRPr>
          </a:p>
          <a:p>
            <a:pPr marL="342900" lvl="1" indent="-342900">
              <a:buFont typeface="Wingdings" charset="2"/>
              <a:buChar char="u"/>
            </a:pPr>
            <a:r>
              <a:rPr lang="en-US" sz="2200" b="1" dirty="0" smtClean="0">
                <a:solidFill>
                  <a:srgbClr val="10253F"/>
                </a:solidFill>
              </a:rPr>
              <a:t>Each fairy tale character crosses over into the story line of the characters in the woods at center stage.</a:t>
            </a:r>
          </a:p>
          <a:p>
            <a:pPr marL="800100" lvl="2" indent="-342900">
              <a:buFont typeface="Wingdings" charset="2"/>
              <a:buChar char="²"/>
            </a:pPr>
            <a:r>
              <a:rPr lang="en-US" sz="2200" b="1" dirty="0" smtClean="0">
                <a:solidFill>
                  <a:srgbClr val="10253F"/>
                </a:solidFill>
              </a:rPr>
              <a:t>Individuals meet to share his or her fairy tale or family-of-origin story.</a:t>
            </a:r>
          </a:p>
          <a:p>
            <a:pPr marL="800100" lvl="2" indent="-342900">
              <a:buFont typeface="Wingdings" charset="2"/>
              <a:buChar char="²"/>
            </a:pPr>
            <a:r>
              <a:rPr lang="en-US" sz="2200" b="1" dirty="0" smtClean="0">
                <a:solidFill>
                  <a:srgbClr val="10253F"/>
                </a:solidFill>
              </a:rPr>
              <a:t>A blending process occurs through exploration and discovery.</a:t>
            </a:r>
          </a:p>
          <a:p>
            <a:pPr marL="800100" lvl="2" indent="-342900">
              <a:buFont typeface="Wingdings" charset="2"/>
              <a:buChar char="²"/>
            </a:pPr>
            <a:r>
              <a:rPr lang="en-US" sz="2200" b="1" dirty="0" smtClean="0">
                <a:solidFill>
                  <a:srgbClr val="10253F"/>
                </a:solidFill>
              </a:rPr>
              <a:t>A couple blends their stories and create a united grand finale.  </a:t>
            </a:r>
            <a:endParaRPr lang="en-US" sz="2200" b="1" dirty="0">
              <a:solidFill>
                <a:srgbClr val="10253F"/>
              </a:solidFill>
            </a:endParaRPr>
          </a:p>
          <a:p>
            <a:pPr marL="342900" indent="-342900">
              <a:buFont typeface="Wingdings" charset="2"/>
              <a:buChar char="u"/>
            </a:pPr>
            <a:endParaRPr lang="en-US" sz="2400" b="1" dirty="0" smtClean="0">
              <a:solidFill>
                <a:srgbClr val="10253F"/>
              </a:solidFill>
            </a:endParaRPr>
          </a:p>
          <a:p>
            <a:pPr marL="742950" lvl="1" indent="-285750">
              <a:buFont typeface="Wingdings" charset="2"/>
              <a:buChar char="u"/>
            </a:pPr>
            <a:endParaRPr lang="en-US" dirty="0"/>
          </a:p>
          <a:p>
            <a:pPr marL="285750" indent="-285750">
              <a:buFont typeface="Wingdings" charset="2"/>
              <a:buChar char="u"/>
            </a:pPr>
            <a:endParaRPr lang="en-US" dirty="0" smtClean="0"/>
          </a:p>
          <a:p>
            <a:r>
              <a:rPr lang="en-US" dirty="0" smtClean="0"/>
              <a:t> </a:t>
            </a:r>
            <a:endParaRPr lang="en-US" dirty="0"/>
          </a:p>
        </p:txBody>
      </p:sp>
      <p:sp>
        <p:nvSpPr>
          <p:cNvPr id="5" name="TextBox 4"/>
          <p:cNvSpPr txBox="1"/>
          <p:nvPr/>
        </p:nvSpPr>
        <p:spPr>
          <a:xfrm>
            <a:off x="457200" y="1668289"/>
            <a:ext cx="7530471" cy="1107996"/>
          </a:xfrm>
          <a:prstGeom prst="rect">
            <a:avLst/>
          </a:prstGeom>
          <a:noFill/>
        </p:spPr>
        <p:txBody>
          <a:bodyPr wrap="square" rtlCol="0">
            <a:spAutoFit/>
          </a:bodyPr>
          <a:lstStyle/>
          <a:p>
            <a:pPr algn="ctr"/>
            <a:r>
              <a:rPr lang="en-US" sz="2200" b="1" i="1" dirty="0" smtClean="0">
                <a:solidFill>
                  <a:schemeClr val="tx2">
                    <a:lumMod val="50000"/>
                  </a:schemeClr>
                </a:solidFill>
              </a:rPr>
              <a:t>“A relationship, I think, is like a shark. You know? It has to constantly move forward or it dies. And I think what we got on our hands is a dead shark.” </a:t>
            </a:r>
            <a:r>
              <a:rPr lang="en-US" sz="2200" b="1" dirty="0" smtClean="0">
                <a:solidFill>
                  <a:srgbClr val="10253F"/>
                </a:solidFill>
              </a:rPr>
              <a:t>(Annie Hall, 1977)</a:t>
            </a:r>
            <a:endParaRPr lang="en-US" sz="2200" b="1" dirty="0">
              <a:solidFill>
                <a:srgbClr val="10253F"/>
              </a:solidFill>
            </a:endParaRPr>
          </a:p>
        </p:txBody>
      </p:sp>
    </p:spTree>
    <p:extLst>
      <p:ext uri="{BB962C8B-B14F-4D97-AF65-F5344CB8AC3E}">
        <p14:creationId xmlns:p14="http://schemas.microsoft.com/office/powerpoint/2010/main" val="32908927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562" y="5449741"/>
            <a:ext cx="8670094" cy="128471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i="1" dirty="0" smtClean="0">
                <a:solidFill>
                  <a:srgbClr val="10253F"/>
                </a:solidFill>
              </a:rPr>
              <a:t>Use of Relationship Metaphors</a:t>
            </a:r>
            <a:endParaRPr lang="en-US" i="1" dirty="0">
              <a:solidFill>
                <a:srgbClr val="10253F"/>
              </a:solidFill>
            </a:endParaRPr>
          </a:p>
        </p:txBody>
      </p:sp>
      <p:sp>
        <p:nvSpPr>
          <p:cNvPr id="3" name="Rectangle 2"/>
          <p:cNvSpPr/>
          <p:nvPr/>
        </p:nvSpPr>
        <p:spPr>
          <a:xfrm>
            <a:off x="457200" y="1664089"/>
            <a:ext cx="8229600" cy="3785652"/>
          </a:xfrm>
          <a:prstGeom prst="rect">
            <a:avLst/>
          </a:prstGeom>
        </p:spPr>
        <p:txBody>
          <a:bodyPr wrap="square">
            <a:spAutoFit/>
          </a:bodyPr>
          <a:lstStyle/>
          <a:p>
            <a:pPr marL="285750" indent="-285750">
              <a:buFont typeface="Wingdings" charset="2"/>
              <a:buChar char="u"/>
            </a:pPr>
            <a:r>
              <a:rPr lang="en-US" sz="2400" dirty="0" smtClean="0"/>
              <a:t>A Couple explores his or her own family-of-origin metaphors.</a:t>
            </a:r>
          </a:p>
          <a:p>
            <a:pPr marL="285750" indent="-285750">
              <a:buFont typeface="Wingdings" charset="2"/>
              <a:buChar char="u"/>
            </a:pPr>
            <a:r>
              <a:rPr lang="en-US" sz="2400" dirty="0" smtClean="0"/>
              <a:t>Explores his or her own previous relationship metaphors.</a:t>
            </a:r>
          </a:p>
          <a:p>
            <a:pPr marL="285750" indent="-285750">
              <a:buFont typeface="Wingdings" charset="2"/>
              <a:buChar char="u"/>
            </a:pPr>
            <a:r>
              <a:rPr lang="en-US" sz="2400" dirty="0" smtClean="0"/>
              <a:t>The couples creates a new  </a:t>
            </a:r>
            <a:r>
              <a:rPr lang="en-US" sz="2400" dirty="0"/>
              <a:t>m</a:t>
            </a:r>
            <a:r>
              <a:rPr lang="en-US" sz="2400" dirty="0" smtClean="0"/>
              <a:t>etaphoric </a:t>
            </a:r>
            <a:r>
              <a:rPr lang="en-US" sz="2400" dirty="0"/>
              <a:t>journey </a:t>
            </a:r>
            <a:r>
              <a:rPr lang="en-US" sz="2400" dirty="0" smtClean="0"/>
              <a:t>of their relationship</a:t>
            </a:r>
            <a:r>
              <a:rPr lang="en-US" sz="2400" dirty="0"/>
              <a:t>.</a:t>
            </a:r>
          </a:p>
          <a:p>
            <a:pPr marL="742950" lvl="1" indent="-285750" algn="ctr">
              <a:buFont typeface="Wingdings" charset="2"/>
              <a:buChar char="²"/>
            </a:pPr>
            <a:r>
              <a:rPr lang="en-US" sz="2400" dirty="0" smtClean="0"/>
              <a:t>Role </a:t>
            </a:r>
            <a:r>
              <a:rPr lang="en-US" sz="2400" dirty="0"/>
              <a:t>perceptions</a:t>
            </a:r>
            <a:r>
              <a:rPr lang="en-US" sz="2400" dirty="0" smtClean="0"/>
              <a:t>.</a:t>
            </a:r>
          </a:p>
          <a:p>
            <a:pPr marL="742950" lvl="1" indent="-285750" algn="ctr">
              <a:buFont typeface="Wingdings" charset="2"/>
              <a:buChar char="²"/>
            </a:pPr>
            <a:r>
              <a:rPr lang="en-US" sz="2400" dirty="0" smtClean="0"/>
              <a:t>Building your concept of the relationship</a:t>
            </a:r>
          </a:p>
          <a:p>
            <a:pPr marL="742950" lvl="1" indent="-285750" algn="ctr">
              <a:buFont typeface="Wingdings" charset="2"/>
              <a:buChar char="²"/>
            </a:pPr>
            <a:r>
              <a:rPr lang="en-US" sz="2400" dirty="0" smtClean="0"/>
              <a:t>Working through problems</a:t>
            </a:r>
          </a:p>
          <a:p>
            <a:pPr marL="742950" lvl="1" indent="-285750" algn="ctr">
              <a:buFont typeface="Wingdings" charset="2"/>
              <a:buChar char="²"/>
            </a:pPr>
            <a:r>
              <a:rPr lang="en-US" sz="2400" dirty="0" smtClean="0"/>
              <a:t>Exploring central themes of your relationship</a:t>
            </a:r>
          </a:p>
          <a:p>
            <a:pPr marL="742950" lvl="1" indent="-285750" algn="ctr">
              <a:buFont typeface="Wingdings" charset="2"/>
              <a:buChar char="²"/>
            </a:pPr>
            <a:r>
              <a:rPr lang="en-US" sz="2400" dirty="0" smtClean="0"/>
              <a:t>Changing unhealthy interactions into healthier interactions</a:t>
            </a:r>
            <a:endParaRPr lang="en-US" sz="2400" dirty="0"/>
          </a:p>
          <a:p>
            <a:pPr marL="742950" lvl="1" indent="-285750" algn="ctr">
              <a:buFont typeface="Wingdings" charset="2"/>
              <a:buChar char="²"/>
            </a:pPr>
            <a:r>
              <a:rPr lang="en-US" sz="2400" dirty="0"/>
              <a:t>Approach to life’s tasks.  </a:t>
            </a:r>
          </a:p>
        </p:txBody>
      </p:sp>
      <p:sp>
        <p:nvSpPr>
          <p:cNvPr id="4" name="TextBox 3"/>
          <p:cNvSpPr txBox="1"/>
          <p:nvPr/>
        </p:nvSpPr>
        <p:spPr>
          <a:xfrm>
            <a:off x="189561" y="5380673"/>
            <a:ext cx="8670095" cy="1477327"/>
          </a:xfrm>
          <a:prstGeom prst="rect">
            <a:avLst/>
          </a:prstGeom>
          <a:noFill/>
        </p:spPr>
        <p:txBody>
          <a:bodyPr wrap="square" rtlCol="0">
            <a:spAutoFit/>
          </a:bodyPr>
          <a:lstStyle/>
          <a:p>
            <a:r>
              <a:rPr lang="en-US" sz="2400" dirty="0" smtClean="0"/>
              <a:t>“We are at a cross roads”                                      “We are at dead end” </a:t>
            </a:r>
          </a:p>
          <a:p>
            <a:r>
              <a:rPr lang="en-US" sz="2400" dirty="0" smtClean="0"/>
              <a:t>“I cannot live without her”         </a:t>
            </a:r>
            <a:r>
              <a:rPr lang="en-US" sz="2400" dirty="0"/>
              <a:t>“We are just going through motions”</a:t>
            </a:r>
          </a:p>
          <a:p>
            <a:r>
              <a:rPr lang="en-US" sz="2400" dirty="0" smtClean="0"/>
              <a:t> “We were made for each other”</a:t>
            </a:r>
            <a:r>
              <a:rPr lang="en-US" sz="2400" dirty="0"/>
              <a:t> </a:t>
            </a:r>
            <a:r>
              <a:rPr lang="en-US" sz="2400" dirty="0" smtClean="0"/>
              <a:t>                                 “</a:t>
            </a:r>
            <a:r>
              <a:rPr lang="en-US" sz="2400" dirty="0"/>
              <a:t>I’m flying solo”</a:t>
            </a:r>
          </a:p>
          <a:p>
            <a:endParaRPr lang="en-US" dirty="0"/>
          </a:p>
        </p:txBody>
      </p:sp>
    </p:spTree>
    <p:extLst>
      <p:ext uri="{BB962C8B-B14F-4D97-AF65-F5344CB8AC3E}">
        <p14:creationId xmlns:p14="http://schemas.microsoft.com/office/powerpoint/2010/main" val="35672077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werpointpi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86" y="-1061639"/>
            <a:ext cx="10008876" cy="10805971"/>
          </a:xfrm>
          <a:prstGeom prst="rect">
            <a:avLst/>
          </a:prstGeom>
        </p:spPr>
      </p:pic>
      <p:sp>
        <p:nvSpPr>
          <p:cNvPr id="9" name="Rectangle 8"/>
          <p:cNvSpPr/>
          <p:nvPr/>
        </p:nvSpPr>
        <p:spPr>
          <a:xfrm>
            <a:off x="1699011" y="260584"/>
            <a:ext cx="6140151" cy="502702"/>
          </a:xfrm>
          <a:prstGeom prst="rect">
            <a:avLst/>
          </a:prstGeom>
        </p:spPr>
        <p:txBody>
          <a:bodyPr wrap="none">
            <a:spAutoFit/>
          </a:bodyPr>
          <a:lstStyle/>
          <a:p>
            <a:pPr algn="ctr"/>
            <a:r>
              <a:rPr lang="en-US" sz="4000" b="1" i="1" baseline="30000" dirty="0"/>
              <a:t>Six Slices of a Relationship Metaphoric Pie</a:t>
            </a:r>
            <a:endParaRPr lang="en-US" sz="4000" dirty="0"/>
          </a:p>
        </p:txBody>
      </p:sp>
      <p:sp>
        <p:nvSpPr>
          <p:cNvPr id="10" name="Rectangle 9"/>
          <p:cNvSpPr/>
          <p:nvPr/>
        </p:nvSpPr>
        <p:spPr>
          <a:xfrm>
            <a:off x="151650" y="6367622"/>
            <a:ext cx="8992350" cy="543738"/>
          </a:xfrm>
          <a:prstGeom prst="rect">
            <a:avLst/>
          </a:prstGeom>
        </p:spPr>
        <p:txBody>
          <a:bodyPr wrap="square">
            <a:spAutoFit/>
          </a:bodyPr>
          <a:lstStyle/>
          <a:p>
            <a:pPr algn="ctr"/>
            <a:r>
              <a:rPr lang="en-US" sz="2200" b="1" baseline="30000" dirty="0"/>
              <a:t>Adopted From </a:t>
            </a:r>
            <a:r>
              <a:rPr lang="en-US" sz="2200" baseline="30000" dirty="0"/>
              <a:t>Richard Kopp and Daniel Eckstein (2004) article, Using Early Memory Metaphors and Client- Generated Metaphors </a:t>
            </a:r>
            <a:r>
              <a:rPr lang="en-US" sz="2200" baseline="30000" dirty="0" smtClean="0"/>
              <a:t>in </a:t>
            </a:r>
            <a:r>
              <a:rPr lang="en-US" sz="2200" baseline="30000" dirty="0"/>
              <a:t>Adlerian Therapy. Journal of Individual Psychology, 60(2), 163-174.</a:t>
            </a:r>
            <a:endParaRPr lang="en-US" sz="2200" dirty="0"/>
          </a:p>
        </p:txBody>
      </p:sp>
    </p:spTree>
    <p:extLst>
      <p:ext uri="{BB962C8B-B14F-4D97-AF65-F5344CB8AC3E}">
        <p14:creationId xmlns:p14="http://schemas.microsoft.com/office/powerpoint/2010/main" val="214609323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387" y="1898828"/>
            <a:ext cx="8681942" cy="3831818"/>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solidFill>
                  <a:srgbClr val="10253F"/>
                </a:solidFill>
              </a:rPr>
              <a:t>Category 1: My self-image,</a:t>
            </a:r>
            <a:br>
              <a:rPr lang="en-US" dirty="0" smtClean="0">
                <a:solidFill>
                  <a:srgbClr val="10253F"/>
                </a:solidFill>
              </a:rPr>
            </a:br>
            <a:r>
              <a:rPr lang="en-US" dirty="0" smtClean="0">
                <a:solidFill>
                  <a:srgbClr val="10253F"/>
                </a:solidFill>
              </a:rPr>
              <a:t>regardless of relationship context.</a:t>
            </a:r>
            <a:br>
              <a:rPr lang="en-US" dirty="0" smtClean="0">
                <a:solidFill>
                  <a:srgbClr val="10253F"/>
                </a:solidFill>
              </a:rPr>
            </a:br>
            <a:r>
              <a:rPr lang="en-US" dirty="0" smtClean="0">
                <a:solidFill>
                  <a:srgbClr val="10253F"/>
                </a:solidFill>
              </a:rPr>
              <a:t>I see myself as...</a:t>
            </a:r>
            <a:endParaRPr lang="en-US" dirty="0">
              <a:solidFill>
                <a:srgbClr val="10253F"/>
              </a:solidFill>
            </a:endParaRPr>
          </a:p>
        </p:txBody>
      </p:sp>
      <p:sp>
        <p:nvSpPr>
          <p:cNvPr id="3" name="Rectangle 2"/>
          <p:cNvSpPr/>
          <p:nvPr/>
        </p:nvSpPr>
        <p:spPr>
          <a:xfrm>
            <a:off x="1" y="1898828"/>
            <a:ext cx="9144000" cy="3831818"/>
          </a:xfrm>
          <a:prstGeom prst="rect">
            <a:avLst/>
          </a:prstGeom>
          <a:solidFill>
            <a:schemeClr val="accent4">
              <a:lumMod val="60000"/>
              <a:lumOff val="40000"/>
            </a:schemeClr>
          </a:solidFill>
        </p:spPr>
        <p:txBody>
          <a:bodyPr wrap="square">
            <a:spAutoFit/>
          </a:bodyPr>
          <a:lstStyle/>
          <a:p>
            <a:r>
              <a:rPr lang="en-US" sz="2700" dirty="0">
                <a:solidFill>
                  <a:srgbClr val="10253F"/>
                </a:solidFill>
              </a:rPr>
              <a:t>I see myself as a chess piece trying to figure out my </a:t>
            </a:r>
            <a:r>
              <a:rPr lang="en-US" sz="2700" dirty="0" smtClean="0">
                <a:solidFill>
                  <a:srgbClr val="10253F"/>
                </a:solidFill>
              </a:rPr>
              <a:t>next</a:t>
            </a:r>
          </a:p>
          <a:p>
            <a:r>
              <a:rPr lang="en-US" sz="2700" dirty="0" smtClean="0">
                <a:solidFill>
                  <a:srgbClr val="10253F"/>
                </a:solidFill>
              </a:rPr>
              <a:t>     move</a:t>
            </a:r>
            <a:r>
              <a:rPr lang="en-US" sz="2700" dirty="0">
                <a:solidFill>
                  <a:srgbClr val="10253F"/>
                </a:solidFill>
              </a:rPr>
              <a:t>. </a:t>
            </a:r>
          </a:p>
          <a:p>
            <a:r>
              <a:rPr lang="en-US" sz="2700" dirty="0">
                <a:solidFill>
                  <a:srgbClr val="10253F"/>
                </a:solidFill>
              </a:rPr>
              <a:t>I see myself as a ball waiting for someone to catch me. </a:t>
            </a:r>
          </a:p>
          <a:p>
            <a:r>
              <a:rPr lang="en-US" sz="2700" dirty="0">
                <a:solidFill>
                  <a:srgbClr val="10253F"/>
                </a:solidFill>
              </a:rPr>
              <a:t>I see myself as a rock that is strong and independent. </a:t>
            </a:r>
          </a:p>
          <a:p>
            <a:r>
              <a:rPr lang="en-US" sz="2700" dirty="0">
                <a:solidFill>
                  <a:srgbClr val="10253F"/>
                </a:solidFill>
              </a:rPr>
              <a:t>I see myself as a hammer and keep beating myself up. </a:t>
            </a:r>
          </a:p>
          <a:p>
            <a:r>
              <a:rPr lang="en-US" sz="2700" dirty="0">
                <a:solidFill>
                  <a:srgbClr val="10253F"/>
                </a:solidFill>
              </a:rPr>
              <a:t>I see myself as an endless mirror with so many roles to fulfill. </a:t>
            </a:r>
          </a:p>
          <a:p>
            <a:r>
              <a:rPr lang="en-US" sz="2700" dirty="0">
                <a:solidFill>
                  <a:srgbClr val="10253F"/>
                </a:solidFill>
              </a:rPr>
              <a:t>I see myself as a sand dollar with hidden treasures. </a:t>
            </a:r>
          </a:p>
          <a:p>
            <a:r>
              <a:rPr lang="en-US" sz="2700" dirty="0">
                <a:solidFill>
                  <a:srgbClr val="10253F"/>
                </a:solidFill>
              </a:rPr>
              <a:t>I see myself as a seed starving for water, light, and </a:t>
            </a:r>
            <a:endParaRPr lang="en-US" sz="2700" dirty="0" smtClean="0">
              <a:solidFill>
                <a:srgbClr val="10253F"/>
              </a:solidFill>
            </a:endParaRPr>
          </a:p>
          <a:p>
            <a:r>
              <a:rPr lang="en-US" sz="2700" dirty="0">
                <a:solidFill>
                  <a:srgbClr val="10253F"/>
                </a:solidFill>
              </a:rPr>
              <a:t> </a:t>
            </a:r>
            <a:r>
              <a:rPr lang="en-US" sz="2700" dirty="0" smtClean="0">
                <a:solidFill>
                  <a:srgbClr val="10253F"/>
                </a:solidFill>
              </a:rPr>
              <a:t>  fertilization</a:t>
            </a:r>
            <a:r>
              <a:rPr lang="en-US" sz="2700" dirty="0">
                <a:solidFill>
                  <a:srgbClr val="10253F"/>
                </a:solidFill>
              </a:rPr>
              <a:t>. </a:t>
            </a:r>
          </a:p>
        </p:txBody>
      </p:sp>
      <p:pic>
        <p:nvPicPr>
          <p:cNvPr id="5" name="Picture 4" descr="images-1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31" y="0"/>
            <a:ext cx="1163062" cy="1127354"/>
          </a:xfrm>
          <a:prstGeom prst="rect">
            <a:avLst/>
          </a:prstGeom>
        </p:spPr>
      </p:pic>
      <p:pic>
        <p:nvPicPr>
          <p:cNvPr id="6" name="Picture 5" descr="images-1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084" y="4815292"/>
            <a:ext cx="1447817" cy="2042708"/>
          </a:xfrm>
          <a:prstGeom prst="rect">
            <a:avLst/>
          </a:prstGeom>
        </p:spPr>
      </p:pic>
      <p:pic>
        <p:nvPicPr>
          <p:cNvPr id="7" name="Picture 6" descr="images-15.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0645"/>
            <a:ext cx="1283938" cy="1127355"/>
          </a:xfrm>
          <a:prstGeom prst="rect">
            <a:avLst/>
          </a:prstGeom>
        </p:spPr>
      </p:pic>
    </p:spTree>
    <p:extLst>
      <p:ext uri="{BB962C8B-B14F-4D97-AF65-F5344CB8AC3E}">
        <p14:creationId xmlns:p14="http://schemas.microsoft.com/office/powerpoint/2010/main" val="33516348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458"/>
            <a:ext cx="9144000" cy="3791672"/>
          </a:xfrm>
          <a:prstGeom prst="rect">
            <a:avLst/>
          </a:prstGeom>
          <a:solidFill>
            <a:srgbClr val="FFFDD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solidFill>
                  <a:srgbClr val="10253F"/>
                </a:solidFill>
              </a:rPr>
              <a:t>Category 2: My self-image within the context of our relationship.</a:t>
            </a:r>
            <a:br>
              <a:rPr lang="en-US" dirty="0" smtClean="0">
                <a:solidFill>
                  <a:srgbClr val="10253F"/>
                </a:solidFill>
              </a:rPr>
            </a:br>
            <a:r>
              <a:rPr lang="en-US" dirty="0" smtClean="0">
                <a:solidFill>
                  <a:srgbClr val="10253F"/>
                </a:solidFill>
              </a:rPr>
              <a:t>I am like a…</a:t>
            </a:r>
            <a:endParaRPr lang="en-US" dirty="0">
              <a:solidFill>
                <a:srgbClr val="10253F"/>
              </a:solidFill>
            </a:endParaRPr>
          </a:p>
        </p:txBody>
      </p:sp>
      <p:sp>
        <p:nvSpPr>
          <p:cNvPr id="3" name="Rectangle 2"/>
          <p:cNvSpPr/>
          <p:nvPr/>
        </p:nvSpPr>
        <p:spPr>
          <a:xfrm>
            <a:off x="189562" y="2710867"/>
            <a:ext cx="8497238" cy="3293209"/>
          </a:xfrm>
          <a:prstGeom prst="rect">
            <a:avLst/>
          </a:prstGeom>
        </p:spPr>
        <p:txBody>
          <a:bodyPr wrap="square">
            <a:spAutoFit/>
          </a:bodyPr>
          <a:lstStyle/>
          <a:p>
            <a:r>
              <a:rPr lang="en-US" sz="2600" dirty="0">
                <a:solidFill>
                  <a:srgbClr val="10253F"/>
                </a:solidFill>
              </a:rPr>
              <a:t>I am like a </a:t>
            </a:r>
            <a:r>
              <a:rPr lang="en-US" sz="2600" dirty="0" smtClean="0">
                <a:solidFill>
                  <a:srgbClr val="10253F"/>
                </a:solidFill>
              </a:rPr>
              <a:t>Facebook </a:t>
            </a:r>
            <a:r>
              <a:rPr lang="en-US" sz="2600" dirty="0">
                <a:solidFill>
                  <a:srgbClr val="10253F"/>
                </a:solidFill>
              </a:rPr>
              <a:t>member, signing in and out whenever it is convenient for me and sometimes making private information too public</a:t>
            </a:r>
            <a:r>
              <a:rPr lang="en-US" sz="2600" dirty="0" smtClean="0">
                <a:solidFill>
                  <a:srgbClr val="10253F"/>
                </a:solidFill>
              </a:rPr>
              <a:t>.</a:t>
            </a:r>
          </a:p>
          <a:p>
            <a:endParaRPr lang="en-US" sz="2600" dirty="0">
              <a:solidFill>
                <a:srgbClr val="10253F"/>
              </a:solidFill>
            </a:endParaRPr>
          </a:p>
          <a:p>
            <a:endParaRPr lang="en-US" sz="2600" dirty="0">
              <a:solidFill>
                <a:srgbClr val="10253F"/>
              </a:solidFill>
            </a:endParaRPr>
          </a:p>
          <a:p>
            <a:r>
              <a:rPr lang="en-US" sz="2600" dirty="0">
                <a:solidFill>
                  <a:srgbClr val="10253F"/>
                </a:solidFill>
              </a:rPr>
              <a:t>I am like grass that insists on growing through the tiny cracks allowed by hard cement even though growing in the lawn with all the other grass would be much less challenging. </a:t>
            </a: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0513"/>
            <a:ext cx="1694945" cy="169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134" y="854592"/>
            <a:ext cx="1590866" cy="159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3387853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518" y="2085364"/>
            <a:ext cx="8776723" cy="4467568"/>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Category 3: My self-image regarding a problem in our relationship</a:t>
            </a:r>
            <a:br>
              <a:rPr lang="en-US" dirty="0" smtClean="0"/>
            </a:br>
            <a:r>
              <a:rPr lang="en-US" dirty="0" smtClean="0"/>
              <a:t>With respect to ____ I see myself as…</a:t>
            </a:r>
            <a:endParaRPr lang="en-US" dirty="0"/>
          </a:p>
        </p:txBody>
      </p:sp>
      <p:sp>
        <p:nvSpPr>
          <p:cNvPr id="3" name="Rectangle 2"/>
          <p:cNvSpPr/>
          <p:nvPr/>
        </p:nvSpPr>
        <p:spPr>
          <a:xfrm>
            <a:off x="208518" y="2459504"/>
            <a:ext cx="9144000" cy="4431982"/>
          </a:xfrm>
          <a:prstGeom prst="rect">
            <a:avLst/>
          </a:prstGeom>
        </p:spPr>
        <p:txBody>
          <a:bodyPr wrap="square">
            <a:spAutoFit/>
          </a:bodyPr>
          <a:lstStyle/>
          <a:p>
            <a:r>
              <a:rPr lang="en-US" sz="2200" b="1" u="sng" dirty="0">
                <a:hlinkClick r:id="rId2"/>
              </a:rPr>
              <a:t>Harry Burns</a:t>
            </a:r>
            <a:r>
              <a:rPr lang="en-US" sz="2200" dirty="0"/>
              <a:t>: There are two kinds of women: high maintenance and low maintenance. </a:t>
            </a:r>
            <a:endParaRPr lang="en-US" sz="2200" dirty="0" smtClean="0"/>
          </a:p>
          <a:p>
            <a:r>
              <a:rPr lang="en-US" sz="2200" b="1" u="sng" dirty="0" smtClean="0">
                <a:hlinkClick r:id="rId3"/>
              </a:rPr>
              <a:t>Sally </a:t>
            </a:r>
            <a:r>
              <a:rPr lang="en-US" sz="2200" b="1" u="sng" dirty="0">
                <a:hlinkClick r:id="rId3"/>
              </a:rPr>
              <a:t>Albright</a:t>
            </a:r>
            <a:r>
              <a:rPr lang="en-US" sz="2200" dirty="0"/>
              <a:t>: Which one am I? </a:t>
            </a:r>
            <a:br>
              <a:rPr lang="en-US" sz="2200" dirty="0"/>
            </a:br>
            <a:r>
              <a:rPr lang="en-US" sz="2200" b="1" u="sng" dirty="0">
                <a:hlinkClick r:id="rId2"/>
              </a:rPr>
              <a:t>Harry Burns</a:t>
            </a:r>
            <a:r>
              <a:rPr lang="en-US" sz="2200" dirty="0"/>
              <a:t>: You're the worst kind; you're high maintenance but you think you're low maintenance. </a:t>
            </a:r>
            <a:br>
              <a:rPr lang="en-US" sz="2200" dirty="0"/>
            </a:br>
            <a:r>
              <a:rPr lang="en-US" sz="2200" b="1" u="sng" dirty="0">
                <a:hlinkClick r:id="rId3"/>
              </a:rPr>
              <a:t>Sally Albright</a:t>
            </a:r>
            <a:r>
              <a:rPr lang="en-US" sz="2200" dirty="0"/>
              <a:t>: I don't see that. </a:t>
            </a:r>
            <a:br>
              <a:rPr lang="en-US" sz="2200" dirty="0"/>
            </a:br>
            <a:r>
              <a:rPr lang="en-US" sz="2200" b="1" u="sng" dirty="0">
                <a:hlinkClick r:id="rId2"/>
              </a:rPr>
              <a:t>Harry Burns</a:t>
            </a:r>
            <a:r>
              <a:rPr lang="en-US" sz="2200" dirty="0"/>
              <a:t>: You don't see that? Waiter, I'll begin with a house salad, but I don't want the regular dressing. I'll have the balsamic vinegar and oil, but on the side. And then the salmon with the mustard sauce, but I want </a:t>
            </a:r>
            <a:r>
              <a:rPr lang="en-US" sz="2200" dirty="0" smtClean="0"/>
              <a:t>the </a:t>
            </a:r>
            <a:endParaRPr lang="en-US" sz="2200" dirty="0" smtClean="0"/>
          </a:p>
          <a:p>
            <a:r>
              <a:rPr lang="en-US" sz="2200" dirty="0" smtClean="0"/>
              <a:t>mustard </a:t>
            </a:r>
            <a:r>
              <a:rPr lang="en-US" sz="2200" dirty="0"/>
              <a:t>sauce on the side. "On the side" is a very big thing for you. </a:t>
            </a:r>
            <a:br>
              <a:rPr lang="en-US" sz="2200" dirty="0"/>
            </a:br>
            <a:r>
              <a:rPr lang="en-US" sz="2200" b="1" u="sng" dirty="0">
                <a:hlinkClick r:id="rId3"/>
              </a:rPr>
              <a:t>Sally Albright</a:t>
            </a:r>
            <a:r>
              <a:rPr lang="en-US" sz="2200" dirty="0"/>
              <a:t>: Well, I just want it the way I want it. </a:t>
            </a:r>
            <a:br>
              <a:rPr lang="en-US" sz="2200" dirty="0"/>
            </a:br>
            <a:r>
              <a:rPr lang="en-US" sz="2200" b="1" u="sng" dirty="0">
                <a:hlinkClick r:id="rId2"/>
              </a:rPr>
              <a:t>Harry Burns</a:t>
            </a:r>
            <a:r>
              <a:rPr lang="en-US" sz="2200" dirty="0"/>
              <a:t>: I know; high maintenance.</a:t>
            </a:r>
          </a:p>
          <a:p>
            <a:r>
              <a:rPr lang="en-US" dirty="0"/>
              <a:t>		</a:t>
            </a:r>
            <a:r>
              <a:rPr lang="en-US" dirty="0" smtClean="0"/>
              <a:t>                                                             (</a:t>
            </a:r>
            <a:r>
              <a:rPr lang="en-US" dirty="0"/>
              <a:t>Ephron &amp; Reiner, </a:t>
            </a:r>
            <a:r>
              <a:rPr lang="en-US" dirty="0" smtClean="0"/>
              <a:t>1989)</a:t>
            </a:r>
            <a:endParaRPr lang="en-US" dirty="0"/>
          </a:p>
        </p:txBody>
      </p:sp>
      <p:sp>
        <p:nvSpPr>
          <p:cNvPr id="4" name="TextBox 3"/>
          <p:cNvSpPr txBox="1"/>
          <p:nvPr/>
        </p:nvSpPr>
        <p:spPr>
          <a:xfrm>
            <a:off x="2710737" y="2085364"/>
            <a:ext cx="3146940" cy="461665"/>
          </a:xfrm>
          <a:prstGeom prst="rect">
            <a:avLst/>
          </a:prstGeom>
          <a:noFill/>
        </p:spPr>
        <p:txBody>
          <a:bodyPr wrap="none" rtlCol="0">
            <a:spAutoFit/>
          </a:bodyPr>
          <a:lstStyle/>
          <a:p>
            <a:r>
              <a:rPr lang="en-US" sz="2400" i="1" dirty="0"/>
              <a:t>When Harry Met Sally</a:t>
            </a:r>
            <a:r>
              <a:rPr lang="en-US" sz="2400" dirty="0"/>
              <a:t>… </a:t>
            </a:r>
          </a:p>
        </p:txBody>
      </p:sp>
    </p:spTree>
    <p:extLst>
      <p:ext uri="{BB962C8B-B14F-4D97-AF65-F5344CB8AC3E}">
        <p14:creationId xmlns:p14="http://schemas.microsoft.com/office/powerpoint/2010/main" val="8964825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EECE1"/>
                </a:solidFill>
              </a:rPr>
              <a:t>Welcome</a:t>
            </a:r>
            <a:r>
              <a:rPr lang="en-US" dirty="0" smtClean="0">
                <a:solidFill>
                  <a:schemeClr val="tx2">
                    <a:lumMod val="50000"/>
                  </a:schemeClr>
                </a:solidFill>
              </a:rPr>
              <a:t> </a:t>
            </a:r>
            <a:endParaRPr lang="en-US" dirty="0">
              <a:solidFill>
                <a:schemeClr val="tx2">
                  <a:lumMod val="50000"/>
                </a:schemeClr>
              </a:solidFill>
            </a:endParaRPr>
          </a:p>
        </p:txBody>
      </p:sp>
      <p:sp>
        <p:nvSpPr>
          <p:cNvPr id="5" name="TextBox 4"/>
          <p:cNvSpPr txBox="1"/>
          <p:nvPr/>
        </p:nvSpPr>
        <p:spPr>
          <a:xfrm>
            <a:off x="457200" y="1596219"/>
            <a:ext cx="7818542" cy="3970318"/>
          </a:xfrm>
          <a:prstGeom prst="rect">
            <a:avLst/>
          </a:prstGeom>
          <a:noFill/>
        </p:spPr>
        <p:txBody>
          <a:bodyPr wrap="square" rtlCol="0">
            <a:spAutoFit/>
          </a:bodyPr>
          <a:lstStyle/>
          <a:p>
            <a:pPr marL="285750" indent="-285750">
              <a:buFont typeface="Wingdings" charset="2"/>
              <a:buChar char="u"/>
            </a:pPr>
            <a:r>
              <a:rPr lang="en-US" sz="2800" dirty="0" smtClean="0">
                <a:solidFill>
                  <a:schemeClr val="bg2"/>
                </a:solidFill>
              </a:rPr>
              <a:t>Introduction </a:t>
            </a:r>
          </a:p>
          <a:p>
            <a:pPr marL="285750" indent="-285750">
              <a:buFont typeface="Wingdings" charset="2"/>
              <a:buChar char="u"/>
            </a:pPr>
            <a:r>
              <a:rPr lang="en-US" sz="2800" dirty="0" smtClean="0">
                <a:solidFill>
                  <a:schemeClr val="bg2"/>
                </a:solidFill>
              </a:rPr>
              <a:t>Overview of Workshop </a:t>
            </a:r>
          </a:p>
          <a:p>
            <a:pPr marL="742950" lvl="1" indent="-285750">
              <a:buFont typeface="Wingdings" charset="2"/>
              <a:buChar char="²"/>
            </a:pPr>
            <a:r>
              <a:rPr lang="en-US" sz="2800" dirty="0" smtClean="0">
                <a:solidFill>
                  <a:schemeClr val="bg2"/>
                </a:solidFill>
              </a:rPr>
              <a:t>Early Memory Metaphors and Client-Generated Metaphors in Adlerian Therapy</a:t>
            </a:r>
          </a:p>
          <a:p>
            <a:pPr marL="742950" lvl="1" indent="-285750">
              <a:buFont typeface="Wingdings" charset="2"/>
              <a:buChar char="²"/>
            </a:pPr>
            <a:r>
              <a:rPr lang="en-US" sz="2800" dirty="0" smtClean="0">
                <a:solidFill>
                  <a:schemeClr val="bg2"/>
                </a:solidFill>
              </a:rPr>
              <a:t>Six categories of Client-Generated Metaphors</a:t>
            </a:r>
          </a:p>
          <a:p>
            <a:pPr marL="742950" lvl="1" indent="-285750">
              <a:buFont typeface="Wingdings" charset="2"/>
              <a:buChar char="²"/>
            </a:pPr>
            <a:r>
              <a:rPr lang="en-US" sz="2800" dirty="0" smtClean="0">
                <a:solidFill>
                  <a:schemeClr val="bg2"/>
                </a:solidFill>
              </a:rPr>
              <a:t>Six categories of Relationship Metaphors</a:t>
            </a:r>
          </a:p>
          <a:p>
            <a:pPr marL="742950" lvl="1" indent="-285750">
              <a:buFont typeface="Wingdings" charset="2"/>
              <a:buChar char="²"/>
            </a:pPr>
            <a:r>
              <a:rPr lang="en-US" sz="2800" dirty="0" smtClean="0">
                <a:solidFill>
                  <a:schemeClr val="bg2"/>
                </a:solidFill>
              </a:rPr>
              <a:t>Applied Demonstration </a:t>
            </a:r>
          </a:p>
          <a:p>
            <a:pPr marL="742950" lvl="1" indent="-285750">
              <a:buFont typeface="Wingdings" charset="2"/>
              <a:buChar char="²"/>
            </a:pPr>
            <a:r>
              <a:rPr lang="en-US" sz="2800" dirty="0" smtClean="0">
                <a:solidFill>
                  <a:schemeClr val="bg2"/>
                </a:solidFill>
              </a:rPr>
              <a:t>Discussion and Processing of Demonstration </a:t>
            </a:r>
          </a:p>
          <a:p>
            <a:pPr marL="742950" lvl="1" indent="-285750">
              <a:buFont typeface="Wingdings" charset="2"/>
              <a:buChar char="²"/>
            </a:pPr>
            <a:r>
              <a:rPr lang="en-US" sz="2800" dirty="0" smtClean="0">
                <a:solidFill>
                  <a:schemeClr val="bg2"/>
                </a:solidFill>
              </a:rPr>
              <a:t>Summary and Feedback </a:t>
            </a:r>
            <a:endParaRPr lang="en-US" sz="2800" dirty="0">
              <a:solidFill>
                <a:schemeClr val="bg2"/>
              </a:solidFill>
            </a:endParaRPr>
          </a:p>
        </p:txBody>
      </p:sp>
      <p:sp>
        <p:nvSpPr>
          <p:cNvPr id="8" name="Rectangle 7"/>
          <p:cNvSpPr/>
          <p:nvPr/>
        </p:nvSpPr>
        <p:spPr>
          <a:xfrm>
            <a:off x="3868711" y="267078"/>
            <a:ext cx="5275289" cy="6124754"/>
          </a:xfrm>
          <a:prstGeom prst="rect">
            <a:avLst/>
          </a:prstGeom>
        </p:spPr>
        <p:txBody>
          <a:bodyPr wrap="square">
            <a:spAutoFit/>
          </a:bodyPr>
          <a:lstStyle/>
          <a:p>
            <a:pPr marL="742950" lvl="1" indent="-285750">
              <a:buFont typeface="Wingdings" charset="2"/>
              <a:buChar char="u"/>
            </a:pPr>
            <a:r>
              <a:rPr lang="en-US" sz="2800" dirty="0" smtClean="0">
                <a:solidFill>
                  <a:schemeClr val="tx2">
                    <a:lumMod val="50000"/>
                  </a:schemeClr>
                </a:solidFill>
              </a:rPr>
              <a:t>  Introduction </a:t>
            </a:r>
            <a:endParaRPr lang="en-US" sz="2800" dirty="0">
              <a:solidFill>
                <a:schemeClr val="tx2">
                  <a:lumMod val="50000"/>
                </a:schemeClr>
              </a:solidFill>
            </a:endParaRPr>
          </a:p>
          <a:p>
            <a:pPr marL="742950" lvl="1" indent="-285750">
              <a:buFont typeface="Wingdings" charset="2"/>
              <a:buChar char="u"/>
            </a:pPr>
            <a:r>
              <a:rPr lang="en-US" sz="2800" dirty="0">
                <a:solidFill>
                  <a:schemeClr val="tx2">
                    <a:lumMod val="50000"/>
                  </a:schemeClr>
                </a:solidFill>
              </a:rPr>
              <a:t>Overview of Workshop </a:t>
            </a:r>
          </a:p>
          <a:p>
            <a:pPr marL="1200150" lvl="2" indent="-285750">
              <a:buFont typeface="Wingdings" charset="2"/>
              <a:buChar char="²"/>
            </a:pPr>
            <a:r>
              <a:rPr lang="en-US" sz="2800" dirty="0">
                <a:solidFill>
                  <a:schemeClr val="tx2">
                    <a:lumMod val="50000"/>
                  </a:schemeClr>
                </a:solidFill>
              </a:rPr>
              <a:t>Early Memory Metaphors and Client-Generated Metaphors in Adlerian Therapy</a:t>
            </a:r>
          </a:p>
          <a:p>
            <a:pPr marL="1200150" lvl="2" indent="-285750">
              <a:buFont typeface="Wingdings" charset="2"/>
              <a:buChar char="²"/>
            </a:pPr>
            <a:r>
              <a:rPr lang="en-US" sz="2800" dirty="0">
                <a:solidFill>
                  <a:schemeClr val="tx2">
                    <a:lumMod val="50000"/>
                  </a:schemeClr>
                </a:solidFill>
              </a:rPr>
              <a:t>Six categories of Client-Generated Metaphors</a:t>
            </a:r>
          </a:p>
          <a:p>
            <a:pPr marL="1200150" lvl="2" indent="-285750">
              <a:buFont typeface="Wingdings" charset="2"/>
              <a:buChar char="²"/>
            </a:pPr>
            <a:r>
              <a:rPr lang="en-US" sz="2800" dirty="0">
                <a:solidFill>
                  <a:schemeClr val="tx2">
                    <a:lumMod val="50000"/>
                  </a:schemeClr>
                </a:solidFill>
              </a:rPr>
              <a:t>Six categories of Relationship Metaphors</a:t>
            </a:r>
          </a:p>
          <a:p>
            <a:pPr marL="1200150" lvl="2" indent="-285750">
              <a:buFont typeface="Wingdings" charset="2"/>
              <a:buChar char="²"/>
            </a:pPr>
            <a:r>
              <a:rPr lang="en-US" sz="2800" dirty="0">
                <a:solidFill>
                  <a:schemeClr val="tx2">
                    <a:lumMod val="50000"/>
                  </a:schemeClr>
                </a:solidFill>
              </a:rPr>
              <a:t>Applied Demonstration </a:t>
            </a:r>
          </a:p>
          <a:p>
            <a:pPr marL="1200150" lvl="2" indent="-285750">
              <a:buFont typeface="Wingdings" charset="2"/>
              <a:buChar char="²"/>
            </a:pPr>
            <a:r>
              <a:rPr lang="en-US" sz="2800" dirty="0">
                <a:solidFill>
                  <a:schemeClr val="tx2">
                    <a:lumMod val="50000"/>
                  </a:schemeClr>
                </a:solidFill>
              </a:rPr>
              <a:t>Discussion and Processing of Demonstration </a:t>
            </a:r>
          </a:p>
          <a:p>
            <a:pPr marL="1200150" lvl="2" indent="-285750">
              <a:buFont typeface="Wingdings" charset="2"/>
              <a:buChar char="²"/>
            </a:pPr>
            <a:r>
              <a:rPr lang="en-US" sz="2800" dirty="0">
                <a:solidFill>
                  <a:schemeClr val="tx2">
                    <a:lumMod val="50000"/>
                  </a:schemeClr>
                </a:solidFill>
              </a:rPr>
              <a:t>Summary and Feedback </a:t>
            </a:r>
          </a:p>
        </p:txBody>
      </p:sp>
      <p:pic>
        <p:nvPicPr>
          <p:cNvPr id="9" name="Picture 8" descr="images-1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58" y="1417638"/>
            <a:ext cx="4366099" cy="5218529"/>
          </a:xfrm>
          <a:prstGeom prst="rect">
            <a:avLst/>
          </a:prstGeom>
        </p:spPr>
      </p:pic>
    </p:spTree>
    <p:extLst>
      <p:ext uri="{BB962C8B-B14F-4D97-AF65-F5344CB8AC3E}">
        <p14:creationId xmlns:p14="http://schemas.microsoft.com/office/powerpoint/2010/main" val="5455558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198" y="1744122"/>
            <a:ext cx="8167875" cy="3108544"/>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199" y="274638"/>
            <a:ext cx="8452217" cy="1143000"/>
          </a:xfrm>
        </p:spPr>
        <p:txBody>
          <a:bodyPr>
            <a:normAutofit fontScale="90000"/>
          </a:bodyPr>
          <a:lstStyle/>
          <a:p>
            <a:r>
              <a:rPr lang="en-US" dirty="0" smtClean="0">
                <a:solidFill>
                  <a:srgbClr val="10253F"/>
                </a:solidFill>
              </a:rPr>
              <a:t>Category 4: My image of parent, role</a:t>
            </a:r>
            <a:br>
              <a:rPr lang="en-US" dirty="0" smtClean="0">
                <a:solidFill>
                  <a:srgbClr val="10253F"/>
                </a:solidFill>
              </a:rPr>
            </a:br>
            <a:r>
              <a:rPr lang="en-US" dirty="0" smtClean="0">
                <a:solidFill>
                  <a:srgbClr val="10253F"/>
                </a:solidFill>
              </a:rPr>
              <a:t>model, or partner is like…</a:t>
            </a:r>
            <a:endParaRPr lang="en-US" dirty="0">
              <a:solidFill>
                <a:srgbClr val="10253F"/>
              </a:solidFill>
            </a:endParaRPr>
          </a:p>
        </p:txBody>
      </p:sp>
      <p:sp>
        <p:nvSpPr>
          <p:cNvPr id="3" name="Rectangle 2"/>
          <p:cNvSpPr/>
          <p:nvPr/>
        </p:nvSpPr>
        <p:spPr>
          <a:xfrm>
            <a:off x="457199" y="1744122"/>
            <a:ext cx="8167875" cy="3108544"/>
          </a:xfrm>
          <a:prstGeom prst="rect">
            <a:avLst/>
          </a:prstGeom>
          <a:solidFill>
            <a:srgbClr val="FCF9AB"/>
          </a:solidFill>
        </p:spPr>
        <p:txBody>
          <a:bodyPr wrap="square">
            <a:spAutoFit/>
          </a:bodyPr>
          <a:lstStyle/>
          <a:p>
            <a:r>
              <a:rPr lang="en-US" sz="2800" dirty="0">
                <a:solidFill>
                  <a:schemeClr val="tx2">
                    <a:lumMod val="50000"/>
                  </a:schemeClr>
                </a:solidFill>
              </a:rPr>
              <a:t>My partner is like an express train that blows by many stops.  </a:t>
            </a:r>
          </a:p>
          <a:p>
            <a:r>
              <a:rPr lang="en-US" sz="2800" dirty="0">
                <a:solidFill>
                  <a:schemeClr val="tx2">
                    <a:lumMod val="50000"/>
                  </a:schemeClr>
                </a:solidFill>
              </a:rPr>
              <a:t>My partner is like a green giant always there looking over and protecting me. </a:t>
            </a:r>
          </a:p>
          <a:p>
            <a:r>
              <a:rPr lang="en-US" sz="2800" dirty="0">
                <a:solidFill>
                  <a:schemeClr val="tx2">
                    <a:lumMod val="50000"/>
                  </a:schemeClr>
                </a:solidFill>
              </a:rPr>
              <a:t>My mother is like a momma bear.</a:t>
            </a:r>
          </a:p>
          <a:p>
            <a:r>
              <a:rPr lang="en-US" sz="2800" dirty="0">
                <a:solidFill>
                  <a:schemeClr val="tx2">
                    <a:lumMod val="50000"/>
                  </a:schemeClr>
                </a:solidFill>
              </a:rPr>
              <a:t>My grandfather is like a wise old owl that provides that is full of insight and wisdom.</a:t>
            </a: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277" y="4810379"/>
            <a:ext cx="1535716" cy="204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963" y="5090007"/>
            <a:ext cx="2237606" cy="176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517061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703018"/>
            <a:ext cx="9144000" cy="4154982"/>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94475"/>
            <a:ext cx="8229600" cy="1143000"/>
          </a:xfrm>
        </p:spPr>
        <p:txBody>
          <a:bodyPr>
            <a:noAutofit/>
          </a:bodyPr>
          <a:lstStyle/>
          <a:p>
            <a:r>
              <a:rPr lang="en-US" sz="3600" dirty="0" smtClean="0">
                <a:solidFill>
                  <a:schemeClr val="tx2">
                    <a:lumMod val="50000"/>
                  </a:schemeClr>
                </a:solidFill>
              </a:rPr>
              <a:t>Category 5: My image of a general life situation (work, injury, retirement) impacting our relationship</a:t>
            </a:r>
            <a:br>
              <a:rPr lang="en-US" sz="3600" dirty="0" smtClean="0">
                <a:solidFill>
                  <a:schemeClr val="tx2">
                    <a:lumMod val="50000"/>
                  </a:schemeClr>
                </a:solidFill>
              </a:rPr>
            </a:br>
            <a:r>
              <a:rPr lang="en-US" sz="3600" dirty="0" smtClean="0">
                <a:solidFill>
                  <a:schemeClr val="tx2">
                    <a:lumMod val="50000"/>
                  </a:schemeClr>
                </a:solidFill>
              </a:rPr>
              <a:t>With respect to ___, our </a:t>
            </a:r>
            <a:br>
              <a:rPr lang="en-US" sz="3600" dirty="0" smtClean="0">
                <a:solidFill>
                  <a:schemeClr val="tx2">
                    <a:lumMod val="50000"/>
                  </a:schemeClr>
                </a:solidFill>
              </a:rPr>
            </a:br>
            <a:r>
              <a:rPr lang="en-US" sz="3600" dirty="0" smtClean="0">
                <a:solidFill>
                  <a:schemeClr val="tx2">
                    <a:lumMod val="50000"/>
                  </a:schemeClr>
                </a:solidFill>
              </a:rPr>
              <a:t>life situation is like…</a:t>
            </a:r>
            <a:endParaRPr lang="en-US" sz="3600" dirty="0">
              <a:solidFill>
                <a:schemeClr val="tx2">
                  <a:lumMod val="50000"/>
                </a:schemeClr>
              </a:solidFill>
            </a:endParaRPr>
          </a:p>
        </p:txBody>
      </p:sp>
      <p:sp>
        <p:nvSpPr>
          <p:cNvPr id="3" name="Rectangle 2"/>
          <p:cNvSpPr/>
          <p:nvPr/>
        </p:nvSpPr>
        <p:spPr>
          <a:xfrm>
            <a:off x="151649" y="2703017"/>
            <a:ext cx="9144000" cy="4154983"/>
          </a:xfrm>
          <a:prstGeom prst="rect">
            <a:avLst/>
          </a:prstGeom>
        </p:spPr>
        <p:txBody>
          <a:bodyPr wrap="square">
            <a:spAutoFit/>
          </a:bodyPr>
          <a:lstStyle/>
          <a:p>
            <a:r>
              <a:rPr lang="en-US" sz="2400" dirty="0"/>
              <a:t>With respect to motherhood, it’s like a roller coaster with thrilling and scary ups, down, twists, and turns. </a:t>
            </a:r>
          </a:p>
          <a:p>
            <a:r>
              <a:rPr lang="en-US" sz="2400" dirty="0"/>
              <a:t>With respect to work, it’s like a ladder because I’m climbing to the top. </a:t>
            </a:r>
          </a:p>
          <a:p>
            <a:r>
              <a:rPr lang="en-US" sz="2400" dirty="0"/>
              <a:t>With respect to true love, it is like a good pair of socks, it takes two, and they've gotta match (Richardson, 2009).</a:t>
            </a:r>
          </a:p>
          <a:p>
            <a:r>
              <a:rPr lang="en-US" sz="2400" dirty="0"/>
              <a:t>With respect to family dinners, they are like landscapes a thousand acres per human heart; they erode but endure all </a:t>
            </a:r>
            <a:r>
              <a:rPr lang="en-US" sz="2400" dirty="0" smtClean="0"/>
              <a:t>weathers</a:t>
            </a:r>
          </a:p>
          <a:p>
            <a:r>
              <a:rPr lang="en-US" sz="2400" dirty="0" smtClean="0"/>
              <a:t> </a:t>
            </a:r>
            <a:r>
              <a:rPr lang="en-US" sz="2400" dirty="0"/>
              <a:t>(Richardson, 2009). </a:t>
            </a:r>
          </a:p>
          <a:p>
            <a:r>
              <a:rPr lang="en-US" sz="2400" dirty="0"/>
              <a:t>With respect to relationships, don't smother each other and let the sunlight in. </a:t>
            </a:r>
          </a:p>
          <a:p>
            <a:r>
              <a:rPr lang="en-US" sz="2400" dirty="0"/>
              <a:t>With respect to illness, it’s like a wave, you just have to ride it out. </a:t>
            </a:r>
          </a:p>
        </p:txBody>
      </p:sp>
    </p:spTree>
    <p:extLst>
      <p:ext uri="{BB962C8B-B14F-4D97-AF65-F5344CB8AC3E}">
        <p14:creationId xmlns:p14="http://schemas.microsoft.com/office/powerpoint/2010/main" val="21228243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1305"/>
            <a:ext cx="1592323" cy="100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Rectangle 3"/>
          <p:cNvSpPr/>
          <p:nvPr/>
        </p:nvSpPr>
        <p:spPr>
          <a:xfrm>
            <a:off x="208518" y="2180031"/>
            <a:ext cx="8700899" cy="4677969"/>
          </a:xfrm>
          <a:prstGeom prst="rect">
            <a:avLst/>
          </a:prstGeom>
          <a:solidFill>
            <a:srgbClr val="6381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09805"/>
            <a:ext cx="8229600" cy="1143000"/>
          </a:xfrm>
        </p:spPr>
        <p:txBody>
          <a:bodyPr>
            <a:noAutofit/>
          </a:bodyPr>
          <a:lstStyle/>
          <a:p>
            <a:r>
              <a:rPr lang="en-US" sz="3600" dirty="0" smtClean="0"/>
              <a:t>Category 6: My image of our relationship</a:t>
            </a:r>
            <a:br>
              <a:rPr lang="en-US" sz="3600" dirty="0" smtClean="0"/>
            </a:br>
            <a:r>
              <a:rPr lang="en-US" sz="3600" dirty="0" smtClean="0"/>
              <a:t>I consider our relationship </a:t>
            </a:r>
            <a:br>
              <a:rPr lang="en-US" sz="3600" dirty="0" smtClean="0"/>
            </a:br>
            <a:r>
              <a:rPr lang="en-US" sz="3600" dirty="0" smtClean="0"/>
              <a:t>to be like…</a:t>
            </a:r>
            <a:endParaRPr lang="en-US" sz="3600" dirty="0"/>
          </a:p>
        </p:txBody>
      </p:sp>
      <p:sp>
        <p:nvSpPr>
          <p:cNvPr id="3" name="Rectangle 2"/>
          <p:cNvSpPr/>
          <p:nvPr/>
        </p:nvSpPr>
        <p:spPr>
          <a:xfrm>
            <a:off x="457200" y="2184239"/>
            <a:ext cx="8229600" cy="4493538"/>
          </a:xfrm>
          <a:prstGeom prst="rect">
            <a:avLst/>
          </a:prstGeom>
        </p:spPr>
        <p:txBody>
          <a:bodyPr wrap="square">
            <a:spAutoFit/>
          </a:bodyPr>
          <a:lstStyle/>
          <a:p>
            <a:r>
              <a:rPr lang="en-US" sz="2600" dirty="0"/>
              <a:t>I consider it to be like a machine that needs routine maintenance (Baxter, 2003). </a:t>
            </a:r>
          </a:p>
          <a:p>
            <a:r>
              <a:rPr lang="en-US" sz="2600" dirty="0"/>
              <a:t>I consider it to be like a computer that needs periodic upgrades.</a:t>
            </a:r>
          </a:p>
          <a:p>
            <a:r>
              <a:rPr lang="en-US" sz="2600" dirty="0"/>
              <a:t>I consider it to be like a taming a lion where I am trying to constantly control others around me. </a:t>
            </a:r>
          </a:p>
          <a:p>
            <a:r>
              <a:rPr lang="en-US" sz="2600" dirty="0"/>
              <a:t>I consider it to be like a symphony where each instrument is vital to create the harmony. </a:t>
            </a:r>
          </a:p>
          <a:p>
            <a:r>
              <a:rPr lang="en-US" sz="2600" dirty="0"/>
              <a:t>I consider it to be like a war where you win and lose battles. </a:t>
            </a:r>
          </a:p>
          <a:p>
            <a:r>
              <a:rPr lang="en-US" sz="2600" dirty="0"/>
              <a:t>I consider it to be like an adventure with each new trip is an opportunity to discover new feelings and experiences</a:t>
            </a:r>
            <a:r>
              <a:rPr lang="en-US" sz="2600" dirty="0" smtClean="0"/>
              <a:t>.</a:t>
            </a:r>
            <a:endParaRPr lang="en-US" sz="2600" dirty="0"/>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618" y="1995191"/>
            <a:ext cx="947481" cy="9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615092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204363609"/>
              </p:ext>
            </p:extLst>
          </p:nvPr>
        </p:nvGraphicFramePr>
        <p:xfrm>
          <a:off x="138921" y="267682"/>
          <a:ext cx="8838256" cy="6439020"/>
        </p:xfrm>
        <a:graphic>
          <a:graphicData uri="http://schemas.openxmlformats.org/presentationml/2006/ole">
            <mc:AlternateContent xmlns:mc="http://schemas.openxmlformats.org/markup-compatibility/2006">
              <mc:Choice xmlns:v="urn:schemas-microsoft-com:vml" Requires="v">
                <p:oleObj spid="_x0000_s5183" name="Document" r:id="rId3" imgW="8407400" imgH="5842000" progId="Word.Document.12">
                  <p:embed/>
                </p:oleObj>
              </mc:Choice>
              <mc:Fallback>
                <p:oleObj name="Document" r:id="rId3" imgW="8407400" imgH="5842000" progId="Word.Document.12">
                  <p:embed/>
                  <p:pic>
                    <p:nvPicPr>
                      <p:cNvPr id="0" name=""/>
                      <p:cNvPicPr/>
                      <p:nvPr/>
                    </p:nvPicPr>
                    <p:blipFill>
                      <a:blip r:embed="rId4"/>
                      <a:stretch>
                        <a:fillRect/>
                      </a:stretch>
                    </p:blipFill>
                    <p:spPr>
                      <a:xfrm>
                        <a:off x="138921" y="267682"/>
                        <a:ext cx="8838256" cy="6439020"/>
                      </a:xfrm>
                      <a:prstGeom prst="rect">
                        <a:avLst/>
                      </a:prstGeom>
                    </p:spPr>
                  </p:pic>
                </p:oleObj>
              </mc:Fallback>
            </mc:AlternateContent>
          </a:graphicData>
        </a:graphic>
      </p:graphicFrame>
    </p:spTree>
    <p:extLst>
      <p:ext uri="{BB962C8B-B14F-4D97-AF65-F5344CB8AC3E}">
        <p14:creationId xmlns:p14="http://schemas.microsoft.com/office/powerpoint/2010/main" val="34752451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066680114"/>
              </p:ext>
            </p:extLst>
          </p:nvPr>
        </p:nvGraphicFramePr>
        <p:xfrm>
          <a:off x="368300" y="357161"/>
          <a:ext cx="8407400" cy="6012221"/>
        </p:xfrm>
        <a:graphic>
          <a:graphicData uri="http://schemas.openxmlformats.org/presentationml/2006/ole">
            <mc:AlternateContent xmlns:mc="http://schemas.openxmlformats.org/markup-compatibility/2006">
              <mc:Choice xmlns:v="urn:schemas-microsoft-com:vml" Requires="v">
                <p:oleObj spid="_x0000_s6206" name="Document" r:id="rId3" imgW="8407400" imgH="5473700" progId="Word.Document.12">
                  <p:embed/>
                </p:oleObj>
              </mc:Choice>
              <mc:Fallback>
                <p:oleObj name="Document" r:id="rId3" imgW="8407400" imgH="5473700" progId="Word.Document.12">
                  <p:embed/>
                  <p:pic>
                    <p:nvPicPr>
                      <p:cNvPr id="0" name=""/>
                      <p:cNvPicPr/>
                      <p:nvPr/>
                    </p:nvPicPr>
                    <p:blipFill>
                      <a:blip r:embed="rId4"/>
                      <a:stretch>
                        <a:fillRect/>
                      </a:stretch>
                    </p:blipFill>
                    <p:spPr>
                      <a:xfrm>
                        <a:off x="368300" y="357161"/>
                        <a:ext cx="8407400" cy="6012221"/>
                      </a:xfrm>
                      <a:prstGeom prst="rect">
                        <a:avLst/>
                      </a:prstGeom>
                    </p:spPr>
                  </p:pic>
                </p:oleObj>
              </mc:Fallback>
            </mc:AlternateContent>
          </a:graphicData>
        </a:graphic>
      </p:graphicFrame>
      <p:sp>
        <p:nvSpPr>
          <p:cNvPr id="4" name="TextBox 3"/>
          <p:cNvSpPr txBox="1"/>
          <p:nvPr/>
        </p:nvSpPr>
        <p:spPr>
          <a:xfrm>
            <a:off x="2302126" y="6369382"/>
            <a:ext cx="4088256" cy="492443"/>
          </a:xfrm>
          <a:prstGeom prst="rect">
            <a:avLst/>
          </a:prstGeom>
          <a:noFill/>
        </p:spPr>
        <p:txBody>
          <a:bodyPr wrap="square" rtlCol="0">
            <a:spAutoFit/>
          </a:bodyPr>
          <a:lstStyle/>
          <a:p>
            <a:pPr algn="ctr"/>
            <a:r>
              <a:rPr lang="en-US" sz="2600" dirty="0" smtClean="0"/>
              <a:t>Partner A</a:t>
            </a:r>
            <a:endParaRPr lang="en-US" sz="2600" dirty="0"/>
          </a:p>
        </p:txBody>
      </p:sp>
    </p:spTree>
    <p:extLst>
      <p:ext uri="{BB962C8B-B14F-4D97-AF65-F5344CB8AC3E}">
        <p14:creationId xmlns:p14="http://schemas.microsoft.com/office/powerpoint/2010/main" val="29727267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73990177"/>
              </p:ext>
            </p:extLst>
          </p:nvPr>
        </p:nvGraphicFramePr>
        <p:xfrm>
          <a:off x="368300" y="218265"/>
          <a:ext cx="8407400" cy="6163485"/>
        </p:xfrm>
        <a:graphic>
          <a:graphicData uri="http://schemas.openxmlformats.org/presentationml/2006/ole">
            <mc:AlternateContent xmlns:mc="http://schemas.openxmlformats.org/markup-compatibility/2006">
              <mc:Choice xmlns:v="urn:schemas-microsoft-com:vml" Requires="v">
                <p:oleObj spid="_x0000_s7229" name="Document" r:id="rId3" imgW="8407400" imgH="5905500" progId="Word.Document.12">
                  <p:embed/>
                </p:oleObj>
              </mc:Choice>
              <mc:Fallback>
                <p:oleObj name="Document" r:id="rId3" imgW="8407400" imgH="5905500" progId="Word.Document.12">
                  <p:embed/>
                  <p:pic>
                    <p:nvPicPr>
                      <p:cNvPr id="0" name=""/>
                      <p:cNvPicPr/>
                      <p:nvPr/>
                    </p:nvPicPr>
                    <p:blipFill>
                      <a:blip r:embed="rId4"/>
                      <a:stretch>
                        <a:fillRect/>
                      </a:stretch>
                    </p:blipFill>
                    <p:spPr>
                      <a:xfrm>
                        <a:off x="368300" y="218265"/>
                        <a:ext cx="8407400" cy="6163485"/>
                      </a:xfrm>
                      <a:prstGeom prst="rect">
                        <a:avLst/>
                      </a:prstGeom>
                    </p:spPr>
                  </p:pic>
                </p:oleObj>
              </mc:Fallback>
            </mc:AlternateContent>
          </a:graphicData>
        </a:graphic>
      </p:graphicFrame>
      <p:sp>
        <p:nvSpPr>
          <p:cNvPr id="4" name="TextBox 3"/>
          <p:cNvSpPr txBox="1"/>
          <p:nvPr/>
        </p:nvSpPr>
        <p:spPr>
          <a:xfrm>
            <a:off x="2579967" y="6327305"/>
            <a:ext cx="3731030" cy="523220"/>
          </a:xfrm>
          <a:prstGeom prst="rect">
            <a:avLst/>
          </a:prstGeom>
          <a:noFill/>
        </p:spPr>
        <p:txBody>
          <a:bodyPr wrap="square" rtlCol="0">
            <a:spAutoFit/>
          </a:bodyPr>
          <a:lstStyle/>
          <a:p>
            <a:pPr algn="ctr"/>
            <a:r>
              <a:rPr lang="en-US" sz="2800" dirty="0" smtClean="0"/>
              <a:t>Partner B</a:t>
            </a:r>
            <a:endParaRPr lang="en-US" sz="2800" dirty="0"/>
          </a:p>
        </p:txBody>
      </p:sp>
    </p:spTree>
    <p:extLst>
      <p:ext uri="{BB962C8B-B14F-4D97-AF65-F5344CB8AC3E}">
        <p14:creationId xmlns:p14="http://schemas.microsoft.com/office/powerpoint/2010/main" val="675726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224"/>
            <a:ext cx="8229600" cy="1143000"/>
          </a:xfrm>
        </p:spPr>
        <p:txBody>
          <a:bodyPr/>
          <a:lstStyle/>
          <a:p>
            <a:pPr algn="l"/>
            <a:r>
              <a:rPr lang="en-US" b="1" i="1" dirty="0" smtClean="0">
                <a:solidFill>
                  <a:srgbClr val="10253F"/>
                </a:solidFill>
              </a:rPr>
              <a:t>More Examples…</a:t>
            </a:r>
            <a:endParaRPr lang="en-US" b="1" i="1" dirty="0">
              <a:solidFill>
                <a:srgbClr val="10253F"/>
              </a:solidFill>
            </a:endParaRPr>
          </a:p>
        </p:txBody>
      </p:sp>
      <p:sp>
        <p:nvSpPr>
          <p:cNvPr id="3" name="TextBox 2"/>
          <p:cNvSpPr txBox="1"/>
          <p:nvPr/>
        </p:nvSpPr>
        <p:spPr>
          <a:xfrm>
            <a:off x="457200" y="1230224"/>
            <a:ext cx="8433765" cy="5632311"/>
          </a:xfrm>
          <a:prstGeom prst="rect">
            <a:avLst/>
          </a:prstGeom>
          <a:noFill/>
        </p:spPr>
        <p:txBody>
          <a:bodyPr wrap="square" rtlCol="0">
            <a:spAutoFit/>
          </a:bodyPr>
          <a:lstStyle/>
          <a:p>
            <a:pPr algn="ctr"/>
            <a:r>
              <a:rPr lang="en-US" sz="2000" dirty="0" smtClean="0">
                <a:solidFill>
                  <a:schemeClr val="tx2">
                    <a:lumMod val="50000"/>
                  </a:schemeClr>
                </a:solidFill>
              </a:rPr>
              <a:t>Category </a:t>
            </a:r>
            <a:r>
              <a:rPr lang="en-US" sz="2000" dirty="0">
                <a:solidFill>
                  <a:schemeClr val="tx2">
                    <a:lumMod val="50000"/>
                  </a:schemeClr>
                </a:solidFill>
              </a:rPr>
              <a:t>I</a:t>
            </a:r>
          </a:p>
          <a:p>
            <a:r>
              <a:rPr lang="en-US" sz="2000" dirty="0">
                <a:solidFill>
                  <a:schemeClr val="tx2">
                    <a:lumMod val="50000"/>
                  </a:schemeClr>
                </a:solidFill>
              </a:rPr>
              <a:t>I see myself as a dissonant note, pleasing surprisingly out of sync to the listener</a:t>
            </a:r>
          </a:p>
          <a:p>
            <a:pPr algn="ctr"/>
            <a:r>
              <a:rPr lang="en-US" sz="2000" dirty="0">
                <a:solidFill>
                  <a:schemeClr val="tx2">
                    <a:lumMod val="50000"/>
                  </a:schemeClr>
                </a:solidFill>
              </a:rPr>
              <a:t>Category 2</a:t>
            </a:r>
          </a:p>
          <a:p>
            <a:r>
              <a:rPr lang="en-US" sz="2000" dirty="0">
                <a:solidFill>
                  <a:schemeClr val="tx2">
                    <a:lumMod val="50000"/>
                  </a:schemeClr>
                </a:solidFill>
              </a:rPr>
              <a:t>I am like receptacle but don’t know how to empty</a:t>
            </a:r>
          </a:p>
          <a:p>
            <a:pPr algn="ctr"/>
            <a:r>
              <a:rPr lang="en-US" sz="2000" dirty="0">
                <a:solidFill>
                  <a:schemeClr val="tx2">
                    <a:lumMod val="50000"/>
                  </a:schemeClr>
                </a:solidFill>
              </a:rPr>
              <a:t>Category 3</a:t>
            </a:r>
          </a:p>
          <a:p>
            <a:r>
              <a:rPr lang="en-US" sz="2000" dirty="0">
                <a:solidFill>
                  <a:schemeClr val="tx2">
                    <a:lumMod val="50000"/>
                  </a:schemeClr>
                </a:solidFill>
              </a:rPr>
              <a:t>With respect to consistency in our relationship, I see myself as taffy, malleable, hard, stretchable and hard to swallow, sweet and fun.</a:t>
            </a:r>
          </a:p>
          <a:p>
            <a:pPr algn="ctr"/>
            <a:r>
              <a:rPr lang="en-US" sz="2000" dirty="0">
                <a:solidFill>
                  <a:schemeClr val="tx2">
                    <a:lumMod val="50000"/>
                  </a:schemeClr>
                </a:solidFill>
              </a:rPr>
              <a:t>Category 4</a:t>
            </a:r>
          </a:p>
          <a:p>
            <a:r>
              <a:rPr lang="en-US" sz="2000" dirty="0">
                <a:solidFill>
                  <a:schemeClr val="tx2">
                    <a:lumMod val="50000"/>
                  </a:schemeClr>
                </a:solidFill>
              </a:rPr>
              <a:t>My mother is like an octopus with many arms and suctions to suck you in and never let go. She can’t let go, she doesn’t know how to release her prey.</a:t>
            </a:r>
          </a:p>
          <a:p>
            <a:pPr algn="ctr"/>
            <a:r>
              <a:rPr lang="en-US" sz="2000" dirty="0">
                <a:solidFill>
                  <a:schemeClr val="tx2">
                    <a:lumMod val="50000"/>
                  </a:schemeClr>
                </a:solidFill>
              </a:rPr>
              <a:t>Category 5</a:t>
            </a:r>
          </a:p>
          <a:p>
            <a:r>
              <a:rPr lang="en-US" sz="2000" dirty="0">
                <a:solidFill>
                  <a:schemeClr val="tx2">
                    <a:lumMod val="50000"/>
                  </a:schemeClr>
                </a:solidFill>
              </a:rPr>
              <a:t>With respect to suffering it’s like a hated friend that keeps coming by to visit but it would be rude not to invite her in.</a:t>
            </a:r>
          </a:p>
          <a:p>
            <a:pPr algn="ctr"/>
            <a:r>
              <a:rPr lang="en-US" sz="2000" dirty="0">
                <a:solidFill>
                  <a:schemeClr val="tx2">
                    <a:lumMod val="50000"/>
                  </a:schemeClr>
                </a:solidFill>
              </a:rPr>
              <a:t>Category 6</a:t>
            </a:r>
          </a:p>
          <a:p>
            <a:r>
              <a:rPr lang="en-US" sz="2000" dirty="0">
                <a:solidFill>
                  <a:schemeClr val="tx2">
                    <a:lumMod val="50000"/>
                  </a:schemeClr>
                </a:solidFill>
              </a:rPr>
              <a:t>With respect to graduate school it’s like a good piece of chocolate that doesn’t last until the next one is delivered and the sweetness has lost it’s appeal. </a:t>
            </a:r>
            <a:r>
              <a:rPr lang="en-US" sz="2000" dirty="0"/>
              <a:t>	</a:t>
            </a:r>
          </a:p>
          <a:p>
            <a:endParaRPr lang="en-US" sz="2000" dirty="0"/>
          </a:p>
        </p:txBody>
      </p:sp>
    </p:spTree>
    <p:extLst>
      <p:ext uri="{BB962C8B-B14F-4D97-AF65-F5344CB8AC3E}">
        <p14:creationId xmlns:p14="http://schemas.microsoft.com/office/powerpoint/2010/main" val="28717770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127" y="476221"/>
            <a:ext cx="7283452" cy="63817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35069" y="476221"/>
            <a:ext cx="7898669" cy="1508105"/>
          </a:xfrm>
          <a:prstGeom prst="rect">
            <a:avLst/>
          </a:prstGeom>
          <a:noFill/>
        </p:spPr>
        <p:txBody>
          <a:bodyPr wrap="square" rtlCol="0">
            <a:spAutoFit/>
          </a:bodyPr>
          <a:lstStyle/>
          <a:p>
            <a:pPr algn="ctr"/>
            <a:r>
              <a:rPr lang="en-US" sz="4600" b="1" dirty="0" smtClean="0">
                <a:solidFill>
                  <a:schemeClr val="tx2">
                    <a:lumMod val="50000"/>
                  </a:schemeClr>
                </a:solidFill>
              </a:rPr>
              <a:t>Are you ready to create your own metaphors?</a:t>
            </a:r>
            <a:endParaRPr lang="en-US" sz="4600" b="1" dirty="0">
              <a:solidFill>
                <a:schemeClr val="tx2">
                  <a:lumMod val="50000"/>
                </a:schemeClr>
              </a:solidFill>
            </a:endParaRPr>
          </a:p>
        </p:txBody>
      </p:sp>
      <p:pic>
        <p:nvPicPr>
          <p:cNvPr id="4" name="Picture 3" descr="metaphor1.jp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458" y="1984326"/>
            <a:ext cx="5903560" cy="4684621"/>
          </a:xfrm>
          <a:prstGeom prst="rect">
            <a:avLst/>
          </a:prstGeom>
        </p:spPr>
      </p:pic>
    </p:spTree>
    <p:extLst>
      <p:ext uri="{BB962C8B-B14F-4D97-AF65-F5344CB8AC3E}">
        <p14:creationId xmlns:p14="http://schemas.microsoft.com/office/powerpoint/2010/main" val="2995758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763"/>
            <a:ext cx="8229600" cy="1143000"/>
          </a:xfrm>
        </p:spPr>
        <p:txBody>
          <a:bodyPr/>
          <a:lstStyle/>
          <a:p>
            <a:r>
              <a:rPr lang="en-US" dirty="0" smtClean="0">
                <a:solidFill>
                  <a:schemeClr val="tx2">
                    <a:lumMod val="50000"/>
                  </a:schemeClr>
                </a:solidFill>
              </a:rPr>
              <a:t>Summary and Conclusion</a:t>
            </a:r>
            <a:endParaRPr lang="en-US" dirty="0">
              <a:solidFill>
                <a:schemeClr val="tx2">
                  <a:lumMod val="50000"/>
                </a:schemeClr>
              </a:solidFill>
            </a:endParaRPr>
          </a:p>
        </p:txBody>
      </p:sp>
      <p:sp>
        <p:nvSpPr>
          <p:cNvPr id="3" name="TextBox 2"/>
          <p:cNvSpPr txBox="1"/>
          <p:nvPr/>
        </p:nvSpPr>
        <p:spPr>
          <a:xfrm>
            <a:off x="281735" y="5966803"/>
            <a:ext cx="8572128" cy="707886"/>
          </a:xfrm>
          <a:prstGeom prst="rect">
            <a:avLst/>
          </a:prstGeom>
          <a:noFill/>
        </p:spPr>
        <p:txBody>
          <a:bodyPr wrap="none" rtlCol="0">
            <a:spAutoFit/>
          </a:bodyPr>
          <a:lstStyle/>
          <a:p>
            <a:r>
              <a:rPr lang="en-US" sz="4000" b="1" dirty="0" smtClean="0">
                <a:solidFill>
                  <a:schemeClr val="tx2">
                    <a:lumMod val="50000"/>
                  </a:schemeClr>
                </a:solidFill>
              </a:rPr>
              <a:t>Thank you for joining our presentation! </a:t>
            </a:r>
            <a:endParaRPr lang="en-US" sz="4000" b="1" dirty="0">
              <a:solidFill>
                <a:schemeClr val="tx2">
                  <a:lumMod val="50000"/>
                </a:schemeClr>
              </a:solidFill>
            </a:endParaRPr>
          </a:p>
        </p:txBody>
      </p:sp>
      <p:sp>
        <p:nvSpPr>
          <p:cNvPr id="4" name="TextBox 3"/>
          <p:cNvSpPr txBox="1"/>
          <p:nvPr/>
        </p:nvSpPr>
        <p:spPr>
          <a:xfrm>
            <a:off x="1387786" y="569738"/>
            <a:ext cx="6173504" cy="769441"/>
          </a:xfrm>
          <a:prstGeom prst="rect">
            <a:avLst/>
          </a:prstGeom>
          <a:noFill/>
        </p:spPr>
        <p:txBody>
          <a:bodyPr wrap="square" rtlCol="0">
            <a:spAutoFit/>
          </a:bodyPr>
          <a:lstStyle/>
          <a:p>
            <a:pPr algn="ctr"/>
            <a:r>
              <a:rPr lang="en-US" sz="4400" dirty="0" smtClean="0">
                <a:solidFill>
                  <a:srgbClr val="10253F"/>
                </a:solidFill>
              </a:rPr>
              <a:t>Questions and Comments</a:t>
            </a:r>
            <a:endParaRPr lang="en-US" sz="4400" dirty="0">
              <a:solidFill>
                <a:srgbClr val="10253F"/>
              </a:solidFill>
            </a:endParaRPr>
          </a:p>
        </p:txBody>
      </p:sp>
      <p:pic>
        <p:nvPicPr>
          <p:cNvPr id="6" name="Picture 5" descr="images-1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609" y="2547763"/>
            <a:ext cx="4403230" cy="3015732"/>
          </a:xfrm>
          <a:prstGeom prst="rect">
            <a:avLst/>
          </a:prstGeom>
        </p:spPr>
      </p:pic>
    </p:spTree>
    <p:extLst>
      <p:ext uri="{BB962C8B-B14F-4D97-AF65-F5344CB8AC3E}">
        <p14:creationId xmlns:p14="http://schemas.microsoft.com/office/powerpoint/2010/main" val="19469738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2116"/>
          </a:xfrm>
        </p:spPr>
        <p:txBody>
          <a:bodyPr/>
          <a:lstStyle/>
          <a:p>
            <a:r>
              <a:rPr lang="en-US" sz="4000" dirty="0" smtClean="0"/>
              <a:t>References</a:t>
            </a:r>
            <a:r>
              <a:rPr lang="en-US" dirty="0" smtClean="0"/>
              <a:t> </a:t>
            </a:r>
            <a:endParaRPr lang="en-US" dirty="0"/>
          </a:p>
        </p:txBody>
      </p:sp>
      <p:sp>
        <p:nvSpPr>
          <p:cNvPr id="4" name="Rectangle 3"/>
          <p:cNvSpPr/>
          <p:nvPr/>
        </p:nvSpPr>
        <p:spPr>
          <a:xfrm>
            <a:off x="457200" y="802527"/>
            <a:ext cx="8229600" cy="7048084"/>
          </a:xfrm>
          <a:prstGeom prst="rect">
            <a:avLst/>
          </a:prstGeom>
        </p:spPr>
        <p:txBody>
          <a:bodyPr wrap="square">
            <a:spAutoFit/>
          </a:bodyPr>
          <a:lstStyle/>
          <a:p>
            <a:r>
              <a:rPr lang="en-US" sz="1600" dirty="0"/>
              <a:t>Baxter, L.,A. (2003). Relationship metaphors. Retrieved from </a:t>
            </a:r>
            <a:r>
              <a:rPr lang="en-US" sz="1600" u="sng" dirty="0">
                <a:solidFill>
                  <a:srgbClr val="10253F"/>
                </a:solidFill>
              </a:rPr>
              <a:t>http://culturopoiesis.blogspot.com/2007/06/relationship-metaphors-by-leslie-baxter.html</a:t>
            </a:r>
            <a:r>
              <a:rPr lang="en-US" sz="1600" dirty="0"/>
              <a:t>. </a:t>
            </a:r>
            <a:endParaRPr lang="en-US" sz="1600" dirty="0" smtClean="0"/>
          </a:p>
          <a:p>
            <a:endParaRPr lang="en-US" dirty="0" smtClean="0"/>
          </a:p>
          <a:p>
            <a:r>
              <a:rPr lang="en-US" sz="1600" dirty="0" smtClean="0"/>
              <a:t>Eckstein, S., Straub, J., Russo, N., &amp; Eckstein, D. (2012). Into the woods: Introducing the couples metaphoric interview matrices. </a:t>
            </a:r>
            <a:r>
              <a:rPr lang="en-US" sz="1600" i="1" dirty="0" smtClean="0"/>
              <a:t>The Family Journal: Counseling and Therapy for Couples and Families, 20(1</a:t>
            </a:r>
            <a:r>
              <a:rPr lang="en-US" sz="1600" dirty="0" smtClean="0"/>
              <a:t>), 1-9.</a:t>
            </a:r>
          </a:p>
          <a:p>
            <a:endParaRPr lang="en-US" sz="1600" dirty="0" smtClean="0"/>
          </a:p>
          <a:p>
            <a:r>
              <a:rPr lang="en-US" sz="1600" dirty="0"/>
              <a:t>Ephron, N. (Producer). Reiner, R. (Director). (1989). When Harry Met Sally. [Motion Picture]. United States: MGM.</a:t>
            </a:r>
          </a:p>
          <a:p>
            <a:endParaRPr lang="en-US" sz="1600" dirty="0"/>
          </a:p>
          <a:p>
            <a:r>
              <a:rPr lang="en-US" sz="1600" dirty="0" err="1"/>
              <a:t>Joffe</a:t>
            </a:r>
            <a:r>
              <a:rPr lang="en-US" sz="1600" dirty="0"/>
              <a:t>, C., H. &amp; Rollins, J. (Producer), &amp; Allen, W. (Director). (1977). Annie Hall [Motion Picture].  United States:  MGM.  </a:t>
            </a:r>
          </a:p>
          <a:p>
            <a:endParaRPr lang="en-US" sz="1600" dirty="0" smtClean="0"/>
          </a:p>
          <a:p>
            <a:r>
              <a:rPr lang="en-US" sz="1600" dirty="0"/>
              <a:t>Kopp, R. &amp; </a:t>
            </a:r>
            <a:r>
              <a:rPr lang="en-US" sz="1600" dirty="0" smtClean="0"/>
              <a:t>Eckstein</a:t>
            </a:r>
            <a:r>
              <a:rPr lang="en-US" sz="1600" dirty="0"/>
              <a:t>, D. (2004).  Using early memory metaphors and client-generated metaphors in Adlerian Therapy.  </a:t>
            </a:r>
            <a:r>
              <a:rPr lang="en-US" sz="1600" i="1" dirty="0"/>
              <a:t>Journal of Individual Psychology, </a:t>
            </a:r>
            <a:r>
              <a:rPr lang="en-US" sz="1600" i="1" dirty="0" smtClean="0"/>
              <a:t>60</a:t>
            </a:r>
            <a:r>
              <a:rPr lang="en-US" sz="1600" dirty="0" smtClean="0"/>
              <a:t>(2</a:t>
            </a:r>
            <a:r>
              <a:rPr lang="en-US" sz="1600" i="1" dirty="0" smtClean="0"/>
              <a:t>), 163-174.</a:t>
            </a:r>
          </a:p>
          <a:p>
            <a:endParaRPr lang="en-US" sz="1600" i="1" dirty="0"/>
          </a:p>
          <a:p>
            <a:r>
              <a:rPr lang="en-US" sz="1600" dirty="0"/>
              <a:t>Kopp, R., R. (1995).  Metaphor therapy:  Using client-generated metaphors in psychotherapy.  New York:  Brunner/Mazel.  </a:t>
            </a:r>
            <a:endParaRPr lang="en-US" sz="1600" dirty="0" smtClean="0"/>
          </a:p>
          <a:p>
            <a:endParaRPr lang="en-US" sz="1600" dirty="0"/>
          </a:p>
          <a:p>
            <a:r>
              <a:rPr lang="en-US" sz="1600" dirty="0" err="1"/>
              <a:t>Mosak</a:t>
            </a:r>
            <a:r>
              <a:rPr lang="en-US" sz="1600" dirty="0"/>
              <a:t>, H. (2002). </a:t>
            </a:r>
            <a:r>
              <a:rPr lang="en-US" sz="1600" i="1" dirty="0"/>
              <a:t>Adlerian psychotherapy</a:t>
            </a:r>
            <a:r>
              <a:rPr lang="en-US" sz="1600" dirty="0"/>
              <a:t>. In Raymond </a:t>
            </a:r>
            <a:r>
              <a:rPr lang="en-US" sz="1600" dirty="0" err="1"/>
              <a:t>Corsini</a:t>
            </a:r>
            <a:r>
              <a:rPr lang="en-US" sz="1600" dirty="0"/>
              <a:t> &amp; </a:t>
            </a:r>
          </a:p>
          <a:p>
            <a:r>
              <a:rPr lang="en-US" sz="1600" dirty="0"/>
              <a:t>Danny Wedding (Eds.), Current psychotherapies (pp. 56-107). Itasca, IL: F. E. Peacock</a:t>
            </a:r>
            <a:r>
              <a:rPr lang="en-US" sz="1600" dirty="0" smtClean="0"/>
              <a:t>.</a:t>
            </a:r>
          </a:p>
          <a:p>
            <a:endParaRPr lang="en-US" sz="1600" dirty="0"/>
          </a:p>
          <a:p>
            <a:r>
              <a:rPr lang="en-US" sz="1600" dirty="0"/>
              <a:t>Shulman, B., &amp; </a:t>
            </a:r>
            <a:r>
              <a:rPr lang="en-US" sz="1600" dirty="0" err="1"/>
              <a:t>Mosak</a:t>
            </a:r>
            <a:r>
              <a:rPr lang="en-US" sz="1600" dirty="0"/>
              <a:t>, H. (1988). </a:t>
            </a:r>
            <a:r>
              <a:rPr lang="en-US" sz="1600" i="1" dirty="0"/>
              <a:t>Manual for lifestyle assessment</a:t>
            </a:r>
            <a:r>
              <a:rPr lang="en-US" sz="1600" dirty="0"/>
              <a:t>. Muncie, IN: Accelerated Development. </a:t>
            </a:r>
          </a:p>
          <a:p>
            <a:r>
              <a:rPr lang="en-US" sz="1600" dirty="0" smtClean="0"/>
              <a:t> </a:t>
            </a:r>
            <a:endParaRPr lang="en-US" sz="1600" dirty="0"/>
          </a:p>
          <a:p>
            <a:endParaRPr lang="en-US" sz="1600" dirty="0"/>
          </a:p>
          <a:p>
            <a:endParaRPr lang="en-US" sz="1600" dirty="0"/>
          </a:p>
          <a:p>
            <a:endParaRPr lang="en-US" dirty="0"/>
          </a:p>
        </p:txBody>
      </p:sp>
    </p:spTree>
    <p:extLst>
      <p:ext uri="{BB962C8B-B14F-4D97-AF65-F5344CB8AC3E}">
        <p14:creationId xmlns:p14="http://schemas.microsoft.com/office/powerpoint/2010/main" val="39137004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241910"/>
          </a:xfrm>
          <a:prstGeom prst="rect">
            <a:avLst/>
          </a:prstGeom>
        </p:spPr>
      </p:pic>
      <p:sp>
        <p:nvSpPr>
          <p:cNvPr id="4" name="TextBox 3"/>
          <p:cNvSpPr txBox="1"/>
          <p:nvPr/>
        </p:nvSpPr>
        <p:spPr>
          <a:xfrm>
            <a:off x="151650" y="2445563"/>
            <a:ext cx="8878612" cy="4447371"/>
          </a:xfrm>
          <a:prstGeom prst="rect">
            <a:avLst/>
          </a:prstGeom>
          <a:noFill/>
        </p:spPr>
        <p:txBody>
          <a:bodyPr wrap="square" rtlCol="0">
            <a:spAutoFit/>
          </a:bodyPr>
          <a:lstStyle/>
          <a:p>
            <a:pPr marL="285750" indent="-285750">
              <a:buFont typeface="Wingdings" charset="2"/>
              <a:buChar char="u"/>
            </a:pPr>
            <a:r>
              <a:rPr lang="en-US" sz="1900" dirty="0" smtClean="0">
                <a:solidFill>
                  <a:schemeClr val="tx2">
                    <a:lumMod val="50000"/>
                  </a:schemeClr>
                </a:solidFill>
              </a:rPr>
              <a:t>Term derived from the Greek, meta means “above  or over’ and pherein means to “carry or bear.” </a:t>
            </a:r>
          </a:p>
          <a:p>
            <a:pPr marL="742950" lvl="1" indent="-285750">
              <a:buFont typeface="Wingdings" charset="2"/>
              <a:buChar char="²"/>
            </a:pPr>
            <a:r>
              <a:rPr lang="en-US" sz="1900" dirty="0" smtClean="0">
                <a:solidFill>
                  <a:schemeClr val="tx2">
                    <a:lumMod val="50000"/>
                  </a:schemeClr>
                </a:solidFill>
              </a:rPr>
              <a:t>Romeo says, “Juliet is the sun.” </a:t>
            </a:r>
          </a:p>
          <a:p>
            <a:pPr marL="285750" indent="-285750">
              <a:buFont typeface="Wingdings" charset="2"/>
              <a:buChar char="u"/>
            </a:pPr>
            <a:r>
              <a:rPr lang="en-US" sz="1900" dirty="0" smtClean="0">
                <a:solidFill>
                  <a:schemeClr val="tx2">
                    <a:lumMod val="50000"/>
                  </a:schemeClr>
                </a:solidFill>
              </a:rPr>
              <a:t>Creative way to draw comparisons.</a:t>
            </a:r>
          </a:p>
          <a:p>
            <a:pPr marL="285750" indent="-285750">
              <a:buFont typeface="Wingdings" charset="2"/>
              <a:buChar char="u"/>
            </a:pPr>
            <a:r>
              <a:rPr lang="en-US" sz="1900" dirty="0" smtClean="0">
                <a:solidFill>
                  <a:schemeClr val="tx2">
                    <a:lumMod val="50000"/>
                  </a:schemeClr>
                </a:solidFill>
              </a:rPr>
              <a:t>Frequently occur in everyday language to express emotionally charged content. </a:t>
            </a:r>
          </a:p>
          <a:p>
            <a:pPr marL="285750" indent="-285750">
              <a:buFont typeface="Wingdings" charset="2"/>
              <a:buChar char="u"/>
            </a:pPr>
            <a:r>
              <a:rPr lang="en-US" sz="1900" dirty="0" smtClean="0">
                <a:solidFill>
                  <a:schemeClr val="tx2">
                    <a:lumMod val="50000"/>
                  </a:schemeClr>
                </a:solidFill>
              </a:rPr>
              <a:t>Are used as a way to express perceptions of past, current, or future life situations.</a:t>
            </a:r>
          </a:p>
          <a:p>
            <a:pPr marL="285750" indent="-285750">
              <a:buFont typeface="Wingdings" charset="2"/>
              <a:buChar char="u"/>
            </a:pPr>
            <a:r>
              <a:rPr lang="en-US" sz="1900" dirty="0" smtClean="0">
                <a:solidFill>
                  <a:schemeClr val="tx2">
                    <a:lumMod val="50000"/>
                  </a:schemeClr>
                </a:solidFill>
              </a:rPr>
              <a:t>Express one’s view of self,  others, or lifestyle movement.</a:t>
            </a:r>
          </a:p>
          <a:p>
            <a:pPr marL="742950" lvl="1" indent="-285750">
              <a:buFont typeface="Wingdings" charset="2"/>
              <a:buChar char="²"/>
            </a:pPr>
            <a:r>
              <a:rPr lang="en-US" sz="1900" dirty="0" smtClean="0">
                <a:solidFill>
                  <a:schemeClr val="tx2">
                    <a:lumMod val="50000"/>
                  </a:schemeClr>
                </a:solidFill>
              </a:rPr>
              <a:t>“It’s a two way street.” </a:t>
            </a:r>
          </a:p>
          <a:p>
            <a:pPr marL="457200" indent="-457200">
              <a:buFont typeface="Wingdings" charset="2"/>
              <a:buChar char="u"/>
            </a:pPr>
            <a:r>
              <a:rPr lang="en-US" sz="1900" dirty="0" smtClean="0">
                <a:solidFill>
                  <a:schemeClr val="tx2">
                    <a:lumMod val="50000"/>
                  </a:schemeClr>
                </a:solidFill>
              </a:rPr>
              <a:t>Clients use metaphors to express his or her inner viewpoint and emotional experience.</a:t>
            </a:r>
          </a:p>
          <a:p>
            <a:pPr marL="914400" lvl="1" indent="-457200">
              <a:buFont typeface="Wingdings" charset="2"/>
              <a:buChar char="²"/>
            </a:pPr>
            <a:r>
              <a:rPr lang="en-US" sz="1900" dirty="0" smtClean="0">
                <a:solidFill>
                  <a:schemeClr val="tx2">
                    <a:lumMod val="50000"/>
                  </a:schemeClr>
                </a:solidFill>
              </a:rPr>
              <a:t>“I’m sinking.”</a:t>
            </a:r>
          </a:p>
          <a:p>
            <a:pPr marL="914400" lvl="1" indent="-457200">
              <a:buFont typeface="Wingdings" charset="2"/>
              <a:buChar char="²"/>
            </a:pPr>
            <a:r>
              <a:rPr lang="en-US" sz="1900" dirty="0" smtClean="0">
                <a:solidFill>
                  <a:schemeClr val="tx2">
                    <a:lumMod val="50000"/>
                  </a:schemeClr>
                </a:solidFill>
              </a:rPr>
              <a:t>“I can’t climb my way out.”</a:t>
            </a:r>
          </a:p>
          <a:p>
            <a:pPr marL="914400" lvl="1" indent="-457200">
              <a:buFont typeface="Wingdings" charset="2"/>
              <a:buChar char="²"/>
            </a:pPr>
            <a:r>
              <a:rPr lang="en-US" sz="1900" dirty="0" smtClean="0">
                <a:solidFill>
                  <a:schemeClr val="tx2">
                    <a:lumMod val="50000"/>
                  </a:schemeClr>
                </a:solidFill>
              </a:rPr>
              <a:t>“We’re in a tug of war.”</a:t>
            </a:r>
          </a:p>
          <a:p>
            <a:pPr marL="285750" indent="-285750">
              <a:buFont typeface="Wingdings" charset="2"/>
              <a:buChar char="u"/>
            </a:pPr>
            <a:endParaRPr lang="en-US" dirty="0" smtClean="0">
              <a:solidFill>
                <a:srgbClr val="FFDC62"/>
              </a:solidFill>
            </a:endParaRPr>
          </a:p>
          <a:p>
            <a:pPr marL="285750" indent="-285750">
              <a:buFont typeface="Wingdings" charset="2"/>
              <a:buChar char="u"/>
            </a:pPr>
            <a:endParaRPr lang="en-US" dirty="0">
              <a:solidFill>
                <a:srgbClr val="FFDC62"/>
              </a:solidFill>
            </a:endParaRPr>
          </a:p>
        </p:txBody>
      </p:sp>
    </p:spTree>
    <p:extLst>
      <p:ext uri="{BB962C8B-B14F-4D97-AF65-F5344CB8AC3E}">
        <p14:creationId xmlns:p14="http://schemas.microsoft.com/office/powerpoint/2010/main" val="2467804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272312" y="1417637"/>
            <a:ext cx="8511337" cy="5324534"/>
          </a:xfrm>
          <a:prstGeom prst="snip2Diag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830" y="0"/>
            <a:ext cx="8106331" cy="1417638"/>
          </a:xfrm>
        </p:spPr>
        <p:txBody>
          <a:bodyPr/>
          <a:lstStyle/>
          <a:p>
            <a:r>
              <a:rPr lang="en-US" sz="4000" dirty="0" smtClean="0">
                <a:solidFill>
                  <a:schemeClr val="tx2">
                    <a:lumMod val="50000"/>
                  </a:schemeClr>
                </a:solidFill>
              </a:rPr>
              <a:t>Metaphors Applied to Counse</a:t>
            </a:r>
            <a:r>
              <a:rPr lang="en-US" sz="4000" dirty="0" smtClean="0"/>
              <a:t>ling </a:t>
            </a:r>
            <a:endParaRPr lang="en-US" sz="4000" dirty="0"/>
          </a:p>
        </p:txBody>
      </p:sp>
      <p:sp>
        <p:nvSpPr>
          <p:cNvPr id="4" name="TextBox 3"/>
          <p:cNvSpPr txBox="1"/>
          <p:nvPr/>
        </p:nvSpPr>
        <p:spPr>
          <a:xfrm>
            <a:off x="784129" y="1417637"/>
            <a:ext cx="7461821" cy="5324535"/>
          </a:xfrm>
          <a:prstGeom prst="rect">
            <a:avLst/>
          </a:prstGeom>
          <a:noFill/>
        </p:spPr>
        <p:txBody>
          <a:bodyPr wrap="square" rtlCol="0">
            <a:spAutoFit/>
          </a:bodyPr>
          <a:lstStyle/>
          <a:p>
            <a:pPr algn="ctr"/>
            <a:r>
              <a:rPr lang="en-US" sz="2000" dirty="0" smtClean="0">
                <a:solidFill>
                  <a:srgbClr val="10253F"/>
                </a:solidFill>
              </a:rPr>
              <a:t>Client-Generated Metaphors </a:t>
            </a:r>
          </a:p>
          <a:p>
            <a:pPr algn="ctr"/>
            <a:r>
              <a:rPr lang="en-US" sz="2000" dirty="0" smtClean="0">
                <a:solidFill>
                  <a:srgbClr val="10253F"/>
                </a:solidFill>
              </a:rPr>
              <a:t>Six Categories </a:t>
            </a:r>
          </a:p>
          <a:p>
            <a:pPr algn="ctr"/>
            <a:r>
              <a:rPr lang="en-US" sz="2000" dirty="0" smtClean="0">
                <a:solidFill>
                  <a:srgbClr val="10253F"/>
                </a:solidFill>
              </a:rPr>
              <a:t> Richard Kopp, Ph.D. and Daniel Eckstein, Ph.D. </a:t>
            </a:r>
          </a:p>
          <a:p>
            <a:pPr algn="ctr"/>
            <a:endParaRPr lang="en-US" sz="2000" dirty="0">
              <a:solidFill>
                <a:srgbClr val="10253F"/>
              </a:solidFill>
            </a:endParaRPr>
          </a:p>
          <a:p>
            <a:pPr marL="342900" indent="-342900">
              <a:buFont typeface="+mj-lt"/>
              <a:buAutoNum type="arabicPeriod"/>
            </a:pPr>
            <a:r>
              <a:rPr lang="en-US" sz="2000" dirty="0" smtClean="0">
                <a:solidFill>
                  <a:srgbClr val="10253F"/>
                </a:solidFill>
              </a:rPr>
              <a:t>Metaphors that represent one’s image of self.</a:t>
            </a:r>
          </a:p>
          <a:p>
            <a:endParaRPr lang="en-US" sz="2000" dirty="0" smtClean="0">
              <a:solidFill>
                <a:srgbClr val="10253F"/>
              </a:solidFill>
            </a:endParaRPr>
          </a:p>
          <a:p>
            <a:pPr marL="342900" indent="-342900">
              <a:buFont typeface="+mj-lt"/>
              <a:buAutoNum type="arabicPeriod"/>
            </a:pPr>
            <a:r>
              <a:rPr lang="en-US" sz="2000" dirty="0" smtClean="0">
                <a:solidFill>
                  <a:srgbClr val="10253F"/>
                </a:solidFill>
              </a:rPr>
              <a:t>Metaphors that represent one’s image of others.</a:t>
            </a:r>
          </a:p>
          <a:p>
            <a:endParaRPr lang="en-US" sz="2000" dirty="0" smtClean="0">
              <a:solidFill>
                <a:srgbClr val="10253F"/>
              </a:solidFill>
            </a:endParaRPr>
          </a:p>
          <a:p>
            <a:pPr marL="342900" indent="-342900">
              <a:buFont typeface="+mj-lt"/>
              <a:buAutoNum type="arabicPeriod"/>
            </a:pPr>
            <a:r>
              <a:rPr lang="en-US" sz="2000" dirty="0" smtClean="0">
                <a:solidFill>
                  <a:srgbClr val="10253F"/>
                </a:solidFill>
              </a:rPr>
              <a:t>Metaphors that represent one’s image of situations.</a:t>
            </a:r>
          </a:p>
          <a:p>
            <a:endParaRPr lang="en-US" sz="2000" dirty="0" smtClean="0">
              <a:solidFill>
                <a:srgbClr val="10253F"/>
              </a:solidFill>
            </a:endParaRPr>
          </a:p>
          <a:p>
            <a:pPr marL="342900" indent="-342900">
              <a:buFont typeface="+mj-lt"/>
              <a:buAutoNum type="arabicPeriod"/>
            </a:pPr>
            <a:r>
              <a:rPr lang="en-US" sz="2000" dirty="0" smtClean="0">
                <a:solidFill>
                  <a:srgbClr val="10253F"/>
                </a:solidFill>
              </a:rPr>
              <a:t>Metaphors that represent one’s understanding of the relationship between self and self.</a:t>
            </a:r>
          </a:p>
          <a:p>
            <a:endParaRPr lang="en-US" sz="2000" dirty="0" smtClean="0">
              <a:solidFill>
                <a:srgbClr val="10253F"/>
              </a:solidFill>
            </a:endParaRPr>
          </a:p>
          <a:p>
            <a:pPr marL="342900" indent="-342900">
              <a:buFont typeface="+mj-lt"/>
              <a:buAutoNum type="arabicPeriod"/>
            </a:pPr>
            <a:r>
              <a:rPr lang="en-US" sz="2000" dirty="0" smtClean="0">
                <a:solidFill>
                  <a:srgbClr val="10253F"/>
                </a:solidFill>
              </a:rPr>
              <a:t>Metaphors that represent one’s understanding of self and others.</a:t>
            </a:r>
          </a:p>
          <a:p>
            <a:endParaRPr lang="en-US" sz="2000" dirty="0" smtClean="0">
              <a:solidFill>
                <a:srgbClr val="10253F"/>
              </a:solidFill>
            </a:endParaRPr>
          </a:p>
          <a:p>
            <a:pPr marL="342900" indent="-342900">
              <a:buFont typeface="+mj-lt"/>
              <a:buAutoNum type="arabicPeriod"/>
            </a:pPr>
            <a:r>
              <a:rPr lang="en-US" sz="2000" dirty="0" smtClean="0">
                <a:solidFill>
                  <a:srgbClr val="10253F"/>
                </a:solidFill>
              </a:rPr>
              <a:t>Metaphors that represent one’s understanding of self and situations. </a:t>
            </a:r>
            <a:endParaRPr lang="en-US" sz="2000" dirty="0">
              <a:solidFill>
                <a:srgbClr val="10253F"/>
              </a:solidFill>
            </a:endParaRPr>
          </a:p>
        </p:txBody>
      </p:sp>
    </p:spTree>
    <p:extLst>
      <p:ext uri="{BB962C8B-B14F-4D97-AF65-F5344CB8AC3E}">
        <p14:creationId xmlns:p14="http://schemas.microsoft.com/office/powerpoint/2010/main" val="283817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i="1" dirty="0" smtClean="0">
                <a:solidFill>
                  <a:srgbClr val="10253F"/>
                </a:solidFill>
              </a:rPr>
              <a:t>Lifestyle Movement </a:t>
            </a:r>
            <a:endParaRPr lang="en-US" sz="3800" b="1" i="1" dirty="0">
              <a:solidFill>
                <a:srgbClr val="10253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12477913"/>
              </p:ext>
            </p:extLst>
          </p:nvPr>
        </p:nvGraphicFramePr>
        <p:xfrm>
          <a:off x="973693" y="1952658"/>
          <a:ext cx="6951842" cy="4702129"/>
        </p:xfrm>
        <a:graphic>
          <a:graphicData uri="http://schemas.openxmlformats.org/drawingml/2006/table">
            <a:tbl>
              <a:tblPr firstRow="1" bandRow="1">
                <a:tableStyleId>{5C22544A-7EE6-4342-B048-85BDC9FD1C3A}</a:tableStyleId>
              </a:tblPr>
              <a:tblGrid>
                <a:gridCol w="3475921"/>
                <a:gridCol w="3475921"/>
              </a:tblGrid>
              <a:tr h="683731">
                <a:tc>
                  <a:txBody>
                    <a:bodyPr/>
                    <a:lstStyle/>
                    <a:p>
                      <a:pPr algn="ctr"/>
                      <a:r>
                        <a:rPr lang="en-US" dirty="0" smtClean="0">
                          <a:solidFill>
                            <a:schemeClr val="tx1"/>
                          </a:solidFill>
                        </a:rPr>
                        <a:t>Category </a:t>
                      </a:r>
                      <a:endParaRPr lang="en-US" dirty="0">
                        <a:solidFill>
                          <a:schemeClr val="tx1"/>
                        </a:solidFill>
                      </a:endParaRPr>
                    </a:p>
                  </a:txBody>
                  <a:tcPr/>
                </a:tc>
                <a:tc>
                  <a:txBody>
                    <a:bodyPr/>
                    <a:lstStyle/>
                    <a:p>
                      <a:pPr algn="ctr"/>
                      <a:r>
                        <a:rPr lang="en-US" dirty="0" smtClean="0">
                          <a:solidFill>
                            <a:schemeClr val="tx1"/>
                          </a:solidFill>
                        </a:rPr>
                        <a:t>Example </a:t>
                      </a:r>
                      <a:endParaRPr lang="en-US" dirty="0">
                        <a:solidFill>
                          <a:schemeClr val="tx1"/>
                        </a:solidFill>
                      </a:endParaRPr>
                    </a:p>
                  </a:txBody>
                  <a:tcPr/>
                </a:tc>
              </a:tr>
              <a:tr h="434782">
                <a:tc>
                  <a:txBody>
                    <a:bodyPr/>
                    <a:lstStyle/>
                    <a:p>
                      <a:r>
                        <a:rPr lang="en-US" dirty="0" smtClean="0"/>
                        <a:t>Self</a:t>
                      </a:r>
                      <a:endParaRPr lang="en-US" dirty="0"/>
                    </a:p>
                  </a:txBody>
                  <a:tcPr/>
                </a:tc>
                <a:tc>
                  <a:txBody>
                    <a:bodyPr/>
                    <a:lstStyle/>
                    <a:p>
                      <a:r>
                        <a:rPr lang="en-US" dirty="0" smtClean="0"/>
                        <a:t>I’m a teakettle about to explode!</a:t>
                      </a:r>
                      <a:endParaRPr lang="en-US" dirty="0"/>
                    </a:p>
                  </a:txBody>
                  <a:tcPr/>
                </a:tc>
              </a:tr>
              <a:tr h="575864">
                <a:tc>
                  <a:txBody>
                    <a:bodyPr/>
                    <a:lstStyle/>
                    <a:p>
                      <a:r>
                        <a:rPr lang="en-US" dirty="0" smtClean="0"/>
                        <a:t>Other</a:t>
                      </a:r>
                      <a:endParaRPr lang="en-US" dirty="0"/>
                    </a:p>
                  </a:txBody>
                  <a:tcPr/>
                </a:tc>
                <a:tc>
                  <a:txBody>
                    <a:bodyPr/>
                    <a:lstStyle/>
                    <a:p>
                      <a:r>
                        <a:rPr lang="en-US" dirty="0" smtClean="0"/>
                        <a:t>My husband’s a locomotive barging</a:t>
                      </a:r>
                      <a:r>
                        <a:rPr lang="en-US" baseline="0" dirty="0" smtClean="0"/>
                        <a:t> into the house.</a:t>
                      </a:r>
                      <a:endParaRPr lang="en-US" dirty="0"/>
                    </a:p>
                  </a:txBody>
                  <a:tcPr/>
                </a:tc>
              </a:tr>
              <a:tr h="575864">
                <a:tc>
                  <a:txBody>
                    <a:bodyPr/>
                    <a:lstStyle/>
                    <a:p>
                      <a:r>
                        <a:rPr lang="en-US" dirty="0" smtClean="0"/>
                        <a:t>Situation </a:t>
                      </a:r>
                      <a:endParaRPr lang="en-US" dirty="0"/>
                    </a:p>
                  </a:txBody>
                  <a:tcPr/>
                </a:tc>
                <a:tc>
                  <a:txBody>
                    <a:bodyPr/>
                    <a:lstStyle/>
                    <a:p>
                      <a:r>
                        <a:rPr lang="en-US" dirty="0" smtClean="0"/>
                        <a:t>My life is a barren wasteland.</a:t>
                      </a:r>
                      <a:endParaRPr lang="en-US" dirty="0"/>
                    </a:p>
                  </a:txBody>
                  <a:tcPr/>
                </a:tc>
              </a:tr>
              <a:tr h="575864">
                <a:tc>
                  <a:txBody>
                    <a:bodyPr/>
                    <a:lstStyle/>
                    <a:p>
                      <a:r>
                        <a:rPr lang="en-US" dirty="0" smtClean="0"/>
                        <a:t>Relationship of Self to Self</a:t>
                      </a:r>
                      <a:endParaRPr lang="en-US" dirty="0"/>
                    </a:p>
                  </a:txBody>
                  <a:tcPr/>
                </a:tc>
                <a:tc>
                  <a:txBody>
                    <a:bodyPr/>
                    <a:lstStyle/>
                    <a:p>
                      <a:r>
                        <a:rPr lang="en-US" dirty="0" smtClean="0"/>
                        <a:t>I keep beating myself up.</a:t>
                      </a:r>
                      <a:endParaRPr lang="en-US" dirty="0"/>
                    </a:p>
                  </a:txBody>
                  <a:tcPr/>
                </a:tc>
              </a:tr>
              <a:tr h="575864">
                <a:tc>
                  <a:txBody>
                    <a:bodyPr/>
                    <a:lstStyle/>
                    <a:p>
                      <a:r>
                        <a:rPr lang="en-US" dirty="0" smtClean="0"/>
                        <a:t>Relationship</a:t>
                      </a:r>
                      <a:r>
                        <a:rPr lang="en-US" baseline="0" dirty="0" smtClean="0"/>
                        <a:t> of Self to an Other</a:t>
                      </a:r>
                      <a:endParaRPr lang="en-US" dirty="0"/>
                    </a:p>
                  </a:txBody>
                  <a:tcPr/>
                </a:tc>
                <a:tc>
                  <a:txBody>
                    <a:bodyPr/>
                    <a:lstStyle/>
                    <a:p>
                      <a:r>
                        <a:rPr lang="en-US" dirty="0" smtClean="0"/>
                        <a:t>Dealing with</a:t>
                      </a:r>
                      <a:r>
                        <a:rPr lang="en-US" baseline="0" dirty="0" smtClean="0"/>
                        <a:t> him, I’m trying to tame a wild lion.</a:t>
                      </a:r>
                      <a:endParaRPr lang="en-US" dirty="0"/>
                    </a:p>
                  </a:txBody>
                  <a:tcPr/>
                </a:tc>
              </a:tr>
              <a:tr h="575864">
                <a:tc>
                  <a:txBody>
                    <a:bodyPr/>
                    <a:lstStyle/>
                    <a:p>
                      <a:r>
                        <a:rPr lang="en-US" dirty="0" smtClean="0"/>
                        <a:t>Relationship of Self to a Situation</a:t>
                      </a:r>
                      <a:endParaRPr lang="en-US" dirty="0"/>
                    </a:p>
                  </a:txBody>
                  <a:tcPr/>
                </a:tc>
                <a:tc>
                  <a:txBody>
                    <a:bodyPr/>
                    <a:lstStyle/>
                    <a:p>
                      <a:r>
                        <a:rPr lang="en-US" dirty="0" smtClean="0"/>
                        <a:t>I’m slowly sinking in quicksand. </a:t>
                      </a:r>
                      <a:endParaRPr lang="en-US" dirty="0"/>
                    </a:p>
                  </a:txBody>
                  <a:tcPr/>
                </a:tc>
              </a:tr>
              <a:tr h="575864">
                <a:tc>
                  <a:txBody>
                    <a:bodyPr/>
                    <a:lstStyle/>
                    <a:p>
                      <a:endParaRPr lang="en-US" dirty="0"/>
                    </a:p>
                  </a:txBody>
                  <a:tcPr/>
                </a:tc>
                <a:tc>
                  <a:txBody>
                    <a:bodyPr/>
                    <a:lstStyle/>
                    <a:p>
                      <a:r>
                        <a:rPr lang="en-US" sz="1400" dirty="0" smtClean="0"/>
                        <a:t>Adapted from Kopp</a:t>
                      </a:r>
                      <a:r>
                        <a:rPr lang="en-US" sz="1400" baseline="0" dirty="0" smtClean="0"/>
                        <a:t> (1995, p. 104)</a:t>
                      </a:r>
                      <a:endParaRPr lang="en-US" sz="1400" dirty="0"/>
                    </a:p>
                  </a:txBody>
                  <a:tcPr/>
                </a:tc>
              </a:tr>
            </a:tbl>
          </a:graphicData>
        </a:graphic>
      </p:graphicFrame>
      <p:pic>
        <p:nvPicPr>
          <p:cNvPr id="4" name="Picture 3" descr="images-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66226" cy="1603333"/>
          </a:xfrm>
          <a:prstGeom prst="rect">
            <a:avLst/>
          </a:prstGeom>
        </p:spPr>
      </p:pic>
      <p:pic>
        <p:nvPicPr>
          <p:cNvPr id="6" name="Picture 5" descr="4857392-teapot-with-ste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103" y="-1"/>
            <a:ext cx="2262896" cy="1603333"/>
          </a:xfrm>
          <a:prstGeom prst="rect">
            <a:avLst/>
          </a:prstGeom>
        </p:spPr>
      </p:pic>
    </p:spTree>
    <p:extLst>
      <p:ext uri="{BB962C8B-B14F-4D97-AF65-F5344CB8AC3E}">
        <p14:creationId xmlns:p14="http://schemas.microsoft.com/office/powerpoint/2010/main" val="204120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solidFill>
                  <a:srgbClr val="10253F"/>
                </a:solidFill>
              </a:rPr>
              <a:t>Using Early Memory Metaphors and Client-Generated Metaphors in Adlerian Therapy </a:t>
            </a:r>
            <a:endParaRPr lang="en-US" sz="3000" b="1" dirty="0">
              <a:solidFill>
                <a:srgbClr val="10253F"/>
              </a:solidFill>
            </a:endParaRPr>
          </a:p>
        </p:txBody>
      </p:sp>
      <p:sp>
        <p:nvSpPr>
          <p:cNvPr id="3" name="TextBox 2"/>
          <p:cNvSpPr txBox="1"/>
          <p:nvPr/>
        </p:nvSpPr>
        <p:spPr>
          <a:xfrm>
            <a:off x="151651" y="1417638"/>
            <a:ext cx="8852548" cy="5601533"/>
          </a:xfrm>
          <a:prstGeom prst="rect">
            <a:avLst/>
          </a:prstGeom>
          <a:noFill/>
        </p:spPr>
        <p:txBody>
          <a:bodyPr wrap="square" rtlCol="0">
            <a:spAutoFit/>
          </a:bodyPr>
          <a:lstStyle/>
          <a:p>
            <a:pPr marL="742950" lvl="1" indent="-285750">
              <a:buFont typeface="Wingdings" charset="2"/>
              <a:buChar char="u"/>
            </a:pPr>
            <a:r>
              <a:rPr lang="en-US" sz="2000" b="1" dirty="0" smtClean="0">
                <a:solidFill>
                  <a:schemeClr val="tx2">
                    <a:lumMod val="50000"/>
                  </a:schemeClr>
                </a:solidFill>
              </a:rPr>
              <a:t>Freud saw early childhood memories as screen memories.</a:t>
            </a:r>
          </a:p>
          <a:p>
            <a:pPr marL="1200150" lvl="2" indent="-285750">
              <a:buFont typeface="Wingdings" charset="2"/>
              <a:buChar char="²"/>
            </a:pPr>
            <a:r>
              <a:rPr lang="en-US" sz="2200" b="1" dirty="0" smtClean="0">
                <a:solidFill>
                  <a:schemeClr val="tx2">
                    <a:lumMod val="50000"/>
                  </a:schemeClr>
                </a:solidFill>
              </a:rPr>
              <a:t>The</a:t>
            </a:r>
            <a:r>
              <a:rPr lang="en-US" sz="2000" b="1" dirty="0" smtClean="0">
                <a:solidFill>
                  <a:schemeClr val="tx2">
                    <a:lumMod val="50000"/>
                  </a:schemeClr>
                </a:solidFill>
              </a:rPr>
              <a:t> episodes recalled, by the ego, that function to “screen out” a repressed original traumatic event, if remembered, would be threatening to the ego. </a:t>
            </a:r>
          </a:p>
          <a:p>
            <a:pPr lvl="2"/>
            <a:endParaRPr lang="en-US" sz="2000" b="1" dirty="0">
              <a:solidFill>
                <a:schemeClr val="tx2">
                  <a:lumMod val="50000"/>
                </a:schemeClr>
              </a:solidFill>
            </a:endParaRPr>
          </a:p>
          <a:p>
            <a:pPr marL="742950" lvl="1" indent="-285750">
              <a:buFont typeface="Wingdings" charset="2"/>
              <a:buChar char="u"/>
            </a:pPr>
            <a:r>
              <a:rPr lang="en-US" sz="2000" b="1" dirty="0" smtClean="0">
                <a:solidFill>
                  <a:schemeClr val="tx2">
                    <a:lumMod val="50000"/>
                  </a:schemeClr>
                </a:solidFill>
              </a:rPr>
              <a:t>Adler regarded early recollections as the most important indicators an individual’s lifestyle (</a:t>
            </a:r>
            <a:r>
              <a:rPr lang="en-US" sz="2000" b="1" dirty="0" err="1" smtClean="0">
                <a:solidFill>
                  <a:schemeClr val="tx2">
                    <a:lumMod val="50000"/>
                  </a:schemeClr>
                </a:solidFill>
              </a:rPr>
              <a:t>Mosak</a:t>
            </a:r>
            <a:r>
              <a:rPr lang="en-US" sz="2000" b="1" dirty="0" smtClean="0">
                <a:solidFill>
                  <a:schemeClr val="tx2">
                    <a:lumMod val="50000"/>
                  </a:schemeClr>
                </a:solidFill>
              </a:rPr>
              <a:t>, 2002, Shulman &amp; </a:t>
            </a:r>
            <a:r>
              <a:rPr lang="en-US" sz="2000" b="1" dirty="0" err="1" smtClean="0">
                <a:solidFill>
                  <a:schemeClr val="tx2">
                    <a:lumMod val="50000"/>
                  </a:schemeClr>
                </a:solidFill>
              </a:rPr>
              <a:t>Mosak</a:t>
            </a:r>
            <a:r>
              <a:rPr lang="en-US" sz="2000" b="1" dirty="0" smtClean="0">
                <a:solidFill>
                  <a:schemeClr val="tx2">
                    <a:lumMod val="50000"/>
                  </a:schemeClr>
                </a:solidFill>
              </a:rPr>
              <a:t>, 1988).</a:t>
            </a:r>
          </a:p>
          <a:p>
            <a:pPr marL="1257300" lvl="2" indent="-342900">
              <a:buFont typeface="Wingdings" charset="2"/>
              <a:buChar char="²"/>
            </a:pPr>
            <a:r>
              <a:rPr lang="en-US" sz="2000" b="1" dirty="0" smtClean="0">
                <a:solidFill>
                  <a:schemeClr val="tx2">
                    <a:lumMod val="50000"/>
                  </a:schemeClr>
                </a:solidFill>
              </a:rPr>
              <a:t>Convey “the story of my life” from the the person’s subjective viewpoint. </a:t>
            </a:r>
          </a:p>
          <a:p>
            <a:pPr marL="1257300" lvl="2" indent="-342900">
              <a:buFont typeface="Wingdings" charset="2"/>
              <a:buChar char="²"/>
            </a:pPr>
            <a:r>
              <a:rPr lang="en-US" sz="2000" b="1" dirty="0" smtClean="0">
                <a:solidFill>
                  <a:schemeClr val="tx2">
                    <a:lumMod val="50000"/>
                  </a:schemeClr>
                </a:solidFill>
              </a:rPr>
              <a:t>Selective memory functions in accordance with each person’s unique lifestyle.</a:t>
            </a:r>
          </a:p>
          <a:p>
            <a:pPr marL="1257300" lvl="2" indent="-342900">
              <a:buFont typeface="Wingdings" charset="2"/>
              <a:buChar char="²"/>
            </a:pPr>
            <a:r>
              <a:rPr lang="en-US" sz="2000" b="1" dirty="0" smtClean="0">
                <a:solidFill>
                  <a:schemeClr val="tx2">
                    <a:lumMod val="50000"/>
                  </a:schemeClr>
                </a:solidFill>
              </a:rPr>
              <a:t>Individual’s remember from early childhood images that confirm or support the current views of themselves in the world (schema of apperception )</a:t>
            </a:r>
          </a:p>
          <a:p>
            <a:pPr marL="1257300" lvl="2" indent="-342900">
              <a:buFont typeface="Wingdings" charset="2"/>
              <a:buChar char="²"/>
            </a:pPr>
            <a:r>
              <a:rPr lang="en-US" sz="2000" b="1" dirty="0" smtClean="0">
                <a:solidFill>
                  <a:schemeClr val="tx2">
                    <a:lumMod val="50000"/>
                  </a:schemeClr>
                </a:solidFill>
              </a:rPr>
              <a:t> Memories that support their directions of striving for significance and security (the law of movement or fictional lifestyle goal). </a:t>
            </a:r>
            <a:endParaRPr lang="en-US" sz="2000" b="1" dirty="0">
              <a:solidFill>
                <a:schemeClr val="tx2">
                  <a:lumMod val="50000"/>
                </a:schemeClr>
              </a:solidFill>
            </a:endParaRPr>
          </a:p>
          <a:p>
            <a:pPr marL="742950" lvl="1" indent="-285750">
              <a:buFont typeface="Wingdings" charset="2"/>
              <a:buChar char="²"/>
            </a:pPr>
            <a:endParaRPr lang="en-US" dirty="0" smtClean="0">
              <a:solidFill>
                <a:srgbClr val="FFFF00"/>
              </a:solidFill>
            </a:endParaRPr>
          </a:p>
          <a:p>
            <a:pPr marL="742950" lvl="1" indent="-285750">
              <a:buFont typeface="Wingdings" charset="2"/>
              <a:buChar char="²"/>
            </a:pPr>
            <a:endParaRPr lang="en-US" dirty="0"/>
          </a:p>
        </p:txBody>
      </p:sp>
    </p:spTree>
    <p:extLst>
      <p:ext uri="{BB962C8B-B14F-4D97-AF65-F5344CB8AC3E}">
        <p14:creationId xmlns:p14="http://schemas.microsoft.com/office/powerpoint/2010/main" val="301410098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6107" y="302223"/>
            <a:ext cx="8511337" cy="6555777"/>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D5B5"/>
              </a:solidFill>
            </a:endParaRPr>
          </a:p>
        </p:txBody>
      </p:sp>
      <p:sp>
        <p:nvSpPr>
          <p:cNvPr id="2" name="Title 1"/>
          <p:cNvSpPr>
            <a:spLocks noGrp="1"/>
          </p:cNvSpPr>
          <p:nvPr>
            <p:ph type="title"/>
          </p:nvPr>
        </p:nvSpPr>
        <p:spPr>
          <a:xfrm>
            <a:off x="398080" y="79468"/>
            <a:ext cx="7973637" cy="1417638"/>
          </a:xfrm>
        </p:spPr>
        <p:txBody>
          <a:bodyPr>
            <a:normAutofit/>
          </a:bodyPr>
          <a:lstStyle/>
          <a:p>
            <a:pPr algn="l"/>
            <a:r>
              <a:rPr lang="en-US" sz="3600" i="1" u="sng" dirty="0" smtClean="0">
                <a:solidFill>
                  <a:schemeClr val="tx2">
                    <a:lumMod val="50000"/>
                  </a:schemeClr>
                </a:solidFill>
              </a:rPr>
              <a:t>Early Recollections as Metaphors</a:t>
            </a:r>
            <a:endParaRPr lang="en-US" sz="3600" i="1" u="sng" dirty="0">
              <a:solidFill>
                <a:schemeClr val="tx2">
                  <a:lumMod val="50000"/>
                </a:schemeClr>
              </a:solidFill>
            </a:endParaRPr>
          </a:p>
        </p:txBody>
      </p:sp>
      <p:sp>
        <p:nvSpPr>
          <p:cNvPr id="3" name="TextBox 2"/>
          <p:cNvSpPr txBox="1"/>
          <p:nvPr/>
        </p:nvSpPr>
        <p:spPr>
          <a:xfrm>
            <a:off x="398080" y="1747560"/>
            <a:ext cx="8745920" cy="3046988"/>
          </a:xfrm>
          <a:prstGeom prst="rect">
            <a:avLst/>
          </a:prstGeom>
          <a:noFill/>
        </p:spPr>
        <p:txBody>
          <a:bodyPr wrap="square" rtlCol="0">
            <a:spAutoFit/>
          </a:bodyPr>
          <a:lstStyle/>
          <a:p>
            <a:pPr marL="285750" indent="-285750">
              <a:buFont typeface="Wingdings" charset="2"/>
              <a:buChar char="u"/>
            </a:pPr>
            <a:r>
              <a:rPr lang="en-US" sz="2600" b="1" dirty="0" smtClean="0">
                <a:solidFill>
                  <a:srgbClr val="10253F"/>
                </a:solidFill>
              </a:rPr>
              <a:t>Early recollections can function as metaphors.</a:t>
            </a:r>
          </a:p>
          <a:p>
            <a:pPr marL="285750" indent="-285750">
              <a:buFont typeface="Wingdings" charset="2"/>
              <a:buChar char="u"/>
            </a:pPr>
            <a:r>
              <a:rPr lang="en-US" sz="2600" b="1" dirty="0" smtClean="0">
                <a:solidFill>
                  <a:srgbClr val="10253F"/>
                </a:solidFill>
              </a:rPr>
              <a:t>Differ from linguistic metaphors.</a:t>
            </a:r>
          </a:p>
          <a:p>
            <a:pPr marL="742950" lvl="1" indent="-285750">
              <a:buFont typeface="Wingdings" charset="2"/>
              <a:buChar char="²"/>
            </a:pPr>
            <a:r>
              <a:rPr lang="en-US" sz="2600" b="1" dirty="0" smtClean="0">
                <a:solidFill>
                  <a:srgbClr val="10253F"/>
                </a:solidFill>
              </a:rPr>
              <a:t>Spoken metaphor uses an image to convey meaning.</a:t>
            </a:r>
          </a:p>
          <a:p>
            <a:pPr marL="742950" lvl="1" indent="-285750">
              <a:buFont typeface="Wingdings" charset="2"/>
              <a:buChar char="²"/>
            </a:pPr>
            <a:r>
              <a:rPr lang="en-US" sz="2600" b="1" dirty="0" smtClean="0">
                <a:solidFill>
                  <a:srgbClr val="10253F"/>
                </a:solidFill>
              </a:rPr>
              <a:t>Early recollections must meet certain criteria.</a:t>
            </a:r>
          </a:p>
          <a:p>
            <a:pPr marL="1257300" lvl="2" indent="-342900">
              <a:buFont typeface="Wingdings" charset="2"/>
              <a:buChar char="ü"/>
            </a:pPr>
            <a:r>
              <a:rPr lang="en-US" sz="2600" b="1" dirty="0" smtClean="0">
                <a:solidFill>
                  <a:srgbClr val="10253F"/>
                </a:solidFill>
              </a:rPr>
              <a:t>They must carry meaning over from the domain of imagery to something that image refers to. </a:t>
            </a:r>
          </a:p>
          <a:p>
            <a:endParaRPr lang="en-US" b="1" dirty="0" smtClean="0">
              <a:solidFill>
                <a:srgbClr val="10253F"/>
              </a:solidFill>
            </a:endParaRPr>
          </a:p>
          <a:p>
            <a:pPr marL="285750" indent="-285750">
              <a:spcAft>
                <a:spcPts val="600"/>
              </a:spcAft>
              <a:buFont typeface="Wingdings" charset="2"/>
              <a:buChar char="u"/>
            </a:pPr>
            <a:endParaRPr lang="en-US" b="1" dirty="0" smtClean="0">
              <a:solidFill>
                <a:srgbClr val="10253F"/>
              </a:solidFill>
            </a:endParaRPr>
          </a:p>
        </p:txBody>
      </p:sp>
      <p:pic>
        <p:nvPicPr>
          <p:cNvPr id="7" name="Picture 6" descr="images-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833" y="302223"/>
            <a:ext cx="1742611" cy="1445337"/>
          </a:xfrm>
          <a:prstGeom prst="rect">
            <a:avLst/>
          </a:prstGeom>
        </p:spPr>
      </p:pic>
      <p:pic>
        <p:nvPicPr>
          <p:cNvPr id="8" name="Picture 7" descr="images-7.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820" y="5811203"/>
            <a:ext cx="1659782" cy="962111"/>
          </a:xfrm>
          <a:prstGeom prst="rect">
            <a:avLst/>
          </a:prstGeom>
        </p:spPr>
      </p:pic>
      <p:pic>
        <p:nvPicPr>
          <p:cNvPr id="9" name="Picture 8" descr="images-8.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508" y="5206665"/>
            <a:ext cx="2237256" cy="1675782"/>
          </a:xfrm>
          <a:prstGeom prst="rect">
            <a:avLst/>
          </a:prstGeom>
        </p:spPr>
      </p:pic>
      <p:pic>
        <p:nvPicPr>
          <p:cNvPr id="10" name="Picture 9" descr="images-10.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2379" y="4780941"/>
            <a:ext cx="2144818" cy="2060524"/>
          </a:xfrm>
          <a:prstGeom prst="rect">
            <a:avLst/>
          </a:prstGeom>
        </p:spPr>
      </p:pic>
    </p:spTree>
    <p:extLst>
      <p:ext uri="{BB962C8B-B14F-4D97-AF65-F5344CB8AC3E}">
        <p14:creationId xmlns:p14="http://schemas.microsoft.com/office/powerpoint/2010/main" val="26200132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084607"/>
            <a:ext cx="8229600" cy="462170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2975"/>
            <a:ext cx="8229600" cy="1143000"/>
          </a:xfrm>
        </p:spPr>
        <p:txBody>
          <a:bodyPr>
            <a:normAutofit fontScale="90000"/>
          </a:bodyPr>
          <a:lstStyle/>
          <a:p>
            <a:r>
              <a:rPr lang="en-US" i="1" u="sng" dirty="0" smtClean="0">
                <a:solidFill>
                  <a:schemeClr val="tx2">
                    <a:lumMod val="50000"/>
                  </a:schemeClr>
                </a:solidFill>
              </a:rPr>
              <a:t>Early Recollections and One’s Lifestyle</a:t>
            </a:r>
            <a:r>
              <a:rPr lang="en-US" u="sng" dirty="0" smtClean="0"/>
              <a:t/>
            </a:r>
            <a:br>
              <a:rPr lang="en-US" u="sng" dirty="0" smtClean="0"/>
            </a:br>
            <a:endParaRPr lang="en-US" dirty="0"/>
          </a:p>
        </p:txBody>
      </p:sp>
      <p:sp>
        <p:nvSpPr>
          <p:cNvPr id="4" name="Rectangle 3"/>
          <p:cNvSpPr/>
          <p:nvPr/>
        </p:nvSpPr>
        <p:spPr>
          <a:xfrm>
            <a:off x="457200" y="1084607"/>
            <a:ext cx="8229600" cy="4401205"/>
          </a:xfrm>
          <a:prstGeom prst="rect">
            <a:avLst/>
          </a:prstGeom>
        </p:spPr>
        <p:txBody>
          <a:bodyPr wrap="square">
            <a:spAutoFit/>
          </a:bodyPr>
          <a:lstStyle/>
          <a:p>
            <a:pPr marL="285750" indent="-285750">
              <a:buFont typeface="Wingdings" charset="2"/>
              <a:buChar char="u"/>
            </a:pPr>
            <a:r>
              <a:rPr lang="en-US" sz="2800" b="1" dirty="0">
                <a:solidFill>
                  <a:schemeClr val="tx2">
                    <a:lumMod val="50000"/>
                  </a:schemeClr>
                </a:solidFill>
              </a:rPr>
              <a:t>E</a:t>
            </a:r>
            <a:r>
              <a:rPr lang="en-US" sz="2800" b="1" dirty="0">
                <a:solidFill>
                  <a:srgbClr val="10253F"/>
                </a:solidFill>
              </a:rPr>
              <a:t>arly memories become vehicles that carry meaning between the early memory and the current situation/problem. </a:t>
            </a:r>
          </a:p>
          <a:p>
            <a:pPr marL="914400" lvl="1" indent="-457200">
              <a:buFont typeface="Wingdings" charset="2"/>
              <a:buChar char="²"/>
            </a:pPr>
            <a:r>
              <a:rPr lang="en-US" sz="2800" b="1" dirty="0">
                <a:solidFill>
                  <a:srgbClr val="10253F"/>
                </a:solidFill>
              </a:rPr>
              <a:t>Fear of not blowing out all the candles on a birthday cake at a 7</a:t>
            </a:r>
            <a:r>
              <a:rPr lang="en-US" sz="2800" b="1" baseline="30000" dirty="0">
                <a:solidFill>
                  <a:srgbClr val="10253F"/>
                </a:solidFill>
              </a:rPr>
              <a:t>th</a:t>
            </a:r>
            <a:r>
              <a:rPr lang="en-US" sz="2800" b="1" dirty="0">
                <a:solidFill>
                  <a:srgbClr val="10253F"/>
                </a:solidFill>
              </a:rPr>
              <a:t> birthday party might be viewed as a metaphor of not being up to the task.</a:t>
            </a:r>
          </a:p>
          <a:p>
            <a:pPr marL="1371600" lvl="2" indent="-457200">
              <a:buFont typeface="Wingdings" charset="2"/>
              <a:buChar char="v"/>
            </a:pPr>
            <a:r>
              <a:rPr lang="en-US" sz="2800" b="1" dirty="0">
                <a:solidFill>
                  <a:srgbClr val="10253F"/>
                </a:solidFill>
              </a:rPr>
              <a:t>I am </a:t>
            </a:r>
            <a:r>
              <a:rPr lang="en-US" sz="2800" b="1" dirty="0" smtClean="0">
                <a:solidFill>
                  <a:srgbClr val="10253F"/>
                </a:solidFill>
              </a:rPr>
              <a:t>weak.</a:t>
            </a:r>
            <a:endParaRPr lang="en-US" sz="2800" b="1" dirty="0">
              <a:solidFill>
                <a:srgbClr val="10253F"/>
              </a:solidFill>
            </a:endParaRPr>
          </a:p>
          <a:p>
            <a:pPr marL="1371600" lvl="2" indent="-457200">
              <a:buFont typeface="Wingdings" charset="2"/>
              <a:buChar char="v"/>
            </a:pPr>
            <a:r>
              <a:rPr lang="en-US" sz="2800" b="1" dirty="0">
                <a:solidFill>
                  <a:srgbClr val="10253F"/>
                </a:solidFill>
              </a:rPr>
              <a:t>I fear that I will be inadequate with life’s </a:t>
            </a:r>
            <a:r>
              <a:rPr lang="en-US" sz="2800" b="1" dirty="0" smtClean="0">
                <a:solidFill>
                  <a:srgbClr val="10253F"/>
                </a:solidFill>
              </a:rPr>
              <a:t>tasks.</a:t>
            </a:r>
            <a:endParaRPr lang="en-US" sz="2800" b="1" dirty="0">
              <a:solidFill>
                <a:srgbClr val="10253F"/>
              </a:solidFill>
            </a:endParaRPr>
          </a:p>
        </p:txBody>
      </p:sp>
      <p:pic>
        <p:nvPicPr>
          <p:cNvPr id="6" name="Picture 5" descr="FD00064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1912" y="4985912"/>
            <a:ext cx="1872087" cy="1872087"/>
          </a:xfrm>
          <a:prstGeom prst="rect">
            <a:avLst/>
          </a:prstGeom>
        </p:spPr>
      </p:pic>
      <p:pic>
        <p:nvPicPr>
          <p:cNvPr id="7" name="Picture 6" descr="LS0032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85912"/>
            <a:ext cx="1074988" cy="1872088"/>
          </a:xfrm>
          <a:prstGeom prst="rect">
            <a:avLst/>
          </a:prstGeom>
        </p:spPr>
      </p:pic>
    </p:spTree>
    <p:extLst>
      <p:ext uri="{BB962C8B-B14F-4D97-AF65-F5344CB8AC3E}">
        <p14:creationId xmlns:p14="http://schemas.microsoft.com/office/powerpoint/2010/main" val="325351444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Early Recollections &amp; Linguistic Metaphors </a:t>
            </a:r>
            <a:br>
              <a:rPr lang="en-US" sz="3000" dirty="0" smtClean="0"/>
            </a:br>
            <a:r>
              <a:rPr lang="en-US" sz="3000" dirty="0" smtClean="0"/>
              <a:t>in Adlerian Therapy</a:t>
            </a:r>
            <a:endParaRPr lang="en-US" sz="3000" dirty="0"/>
          </a:p>
        </p:txBody>
      </p:sp>
      <p:sp>
        <p:nvSpPr>
          <p:cNvPr id="3" name="TextBox 2"/>
          <p:cNvSpPr txBox="1"/>
          <p:nvPr/>
        </p:nvSpPr>
        <p:spPr>
          <a:xfrm>
            <a:off x="284344" y="1455553"/>
            <a:ext cx="8549248" cy="5386090"/>
          </a:xfrm>
          <a:prstGeom prst="rect">
            <a:avLst/>
          </a:prstGeom>
          <a:noFill/>
        </p:spPr>
        <p:txBody>
          <a:bodyPr wrap="square" rtlCol="0">
            <a:spAutoFit/>
          </a:bodyPr>
          <a:lstStyle/>
          <a:p>
            <a:pPr marL="285750" indent="-285750">
              <a:buFont typeface="Wingdings" charset="2"/>
              <a:buChar char="u"/>
            </a:pPr>
            <a:r>
              <a:rPr lang="en-US" sz="2400" dirty="0" smtClean="0"/>
              <a:t>Linguistic metaphors are “word pictures” of representations of one’s lifestyle expressed in a current relationship or situation.</a:t>
            </a:r>
          </a:p>
          <a:p>
            <a:pPr marL="285750" indent="-285750">
              <a:buFont typeface="Wingdings" charset="2"/>
              <a:buChar char="u"/>
            </a:pPr>
            <a:r>
              <a:rPr lang="en-US" sz="2400" dirty="0" smtClean="0"/>
              <a:t>Express the metaphor-maker’s movement.</a:t>
            </a:r>
          </a:p>
          <a:p>
            <a:pPr marL="914400" lvl="1" indent="-457200">
              <a:buFont typeface="Wingdings" charset="2"/>
              <a:buChar char="²"/>
            </a:pPr>
            <a:r>
              <a:rPr lang="en-US" sz="2400" dirty="0" smtClean="0"/>
              <a:t>“I keep running around in circles.”</a:t>
            </a:r>
          </a:p>
          <a:p>
            <a:pPr marL="914400" lvl="1" indent="-457200">
              <a:buFont typeface="Wingdings" charset="2"/>
              <a:buChar char="²"/>
            </a:pPr>
            <a:r>
              <a:rPr lang="en-US" sz="2400" dirty="0" smtClean="0"/>
              <a:t>“I’m hitting my head against a wall.” </a:t>
            </a:r>
          </a:p>
          <a:p>
            <a:pPr lvl="1"/>
            <a:endParaRPr lang="en-US" sz="1400" dirty="0" smtClean="0"/>
          </a:p>
          <a:p>
            <a:pPr marL="457200" indent="-457200">
              <a:buFont typeface="Wingdings" charset="2"/>
              <a:buChar char="u"/>
            </a:pPr>
            <a:r>
              <a:rPr lang="en-US" sz="2400" dirty="0" smtClean="0"/>
              <a:t>Using a structured protocol</a:t>
            </a:r>
          </a:p>
          <a:p>
            <a:pPr marL="914400" lvl="1" indent="-457200">
              <a:buFont typeface="Wingdings" charset="2"/>
              <a:buChar char="²"/>
            </a:pPr>
            <a:r>
              <a:rPr lang="en-US" sz="2400" dirty="0" smtClean="0"/>
              <a:t>Exploring and Transforming Early Memory Metaphors.</a:t>
            </a:r>
          </a:p>
          <a:p>
            <a:pPr marL="914400" lvl="1" indent="-457200">
              <a:buFont typeface="Wingdings" charset="2"/>
              <a:buChar char="²"/>
            </a:pPr>
            <a:r>
              <a:rPr lang="en-US" sz="2400" dirty="0" smtClean="0"/>
              <a:t>Exploring and Transforming Client-Generated Spoken Metaphors. (see handouts). </a:t>
            </a:r>
          </a:p>
          <a:p>
            <a:endParaRPr lang="en-US" sz="1400" dirty="0" smtClean="0"/>
          </a:p>
          <a:p>
            <a:pPr marL="457200" indent="-457200" algn="ctr">
              <a:buFont typeface="Wingdings" charset="2"/>
              <a:buChar char="u"/>
            </a:pPr>
            <a:r>
              <a:rPr lang="en-US" sz="2400" dirty="0" smtClean="0"/>
              <a:t>Listening with “The Third Eye.” </a:t>
            </a:r>
          </a:p>
          <a:p>
            <a:pPr marL="914400" lvl="1" indent="-457200" algn="ctr">
              <a:buFont typeface="Wingdings" charset="2"/>
              <a:buChar char="²"/>
            </a:pPr>
            <a:r>
              <a:rPr lang="en-US" sz="2400" dirty="0" smtClean="0"/>
              <a:t>Therapist introduces his or her own metaphor.</a:t>
            </a:r>
            <a:endParaRPr lang="en-US" sz="2600" dirty="0" smtClean="0"/>
          </a:p>
          <a:p>
            <a:pPr marL="457200" indent="-457200" algn="ctr">
              <a:buFont typeface="Wingdings" charset="2"/>
              <a:buChar char="u"/>
            </a:pPr>
            <a:endParaRPr lang="en-US" sz="1400" dirty="0" smtClean="0"/>
          </a:p>
          <a:p>
            <a:pPr marL="457200" indent="-457200" algn="ctr">
              <a:buFont typeface="Wingdings" charset="2"/>
              <a:buChar char="u"/>
            </a:pPr>
            <a:r>
              <a:rPr lang="en-US" sz="2600" dirty="0" smtClean="0"/>
              <a:t>Guided Metaphor</a:t>
            </a:r>
          </a:p>
        </p:txBody>
      </p:sp>
      <p:pic>
        <p:nvPicPr>
          <p:cNvPr id="4" name="Picture 3" descr="images-1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472" y="5412823"/>
            <a:ext cx="1068656" cy="1445177"/>
          </a:xfrm>
          <a:prstGeom prst="rect">
            <a:avLst/>
          </a:prstGeom>
        </p:spPr>
      </p:pic>
      <p:pic>
        <p:nvPicPr>
          <p:cNvPr id="5" name="Picture 4" descr="images-1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76"/>
            <a:ext cx="1068656" cy="1445177"/>
          </a:xfrm>
          <a:prstGeom prst="rect">
            <a:avLst/>
          </a:prstGeom>
        </p:spPr>
      </p:pic>
      <p:pic>
        <p:nvPicPr>
          <p:cNvPr id="6" name="Picture 5" descr="images-1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344" y="10376"/>
            <a:ext cx="1068656" cy="1445177"/>
          </a:xfrm>
          <a:prstGeom prst="rect">
            <a:avLst/>
          </a:prstGeom>
        </p:spPr>
      </p:pic>
      <p:pic>
        <p:nvPicPr>
          <p:cNvPr id="7" name="Picture 6" descr="images-1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96466"/>
            <a:ext cx="1068656" cy="1445177"/>
          </a:xfrm>
          <a:prstGeom prst="rect">
            <a:avLst/>
          </a:prstGeom>
        </p:spPr>
      </p:pic>
    </p:spTree>
    <p:extLst>
      <p:ext uri="{BB962C8B-B14F-4D97-AF65-F5344CB8AC3E}">
        <p14:creationId xmlns:p14="http://schemas.microsoft.com/office/powerpoint/2010/main" val="29442015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1563</TotalTime>
  <Words>3299</Words>
  <Application>Microsoft Macintosh PowerPoint</Application>
  <PresentationFormat>On-screen Show (4:3)</PresentationFormat>
  <Paragraphs>267</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Document</vt:lpstr>
      <vt:lpstr>     </vt:lpstr>
      <vt:lpstr>Welcome </vt:lpstr>
      <vt:lpstr>PowerPoint Presentation</vt:lpstr>
      <vt:lpstr>Metaphors Applied to Counseling </vt:lpstr>
      <vt:lpstr>Lifestyle Movement </vt:lpstr>
      <vt:lpstr>Using Early Memory Metaphors and Client-Generated Metaphors in Adlerian Therapy </vt:lpstr>
      <vt:lpstr>Early Recollections as Metaphors</vt:lpstr>
      <vt:lpstr>Early Recollections and One’s Lifestyle </vt:lpstr>
      <vt:lpstr>Early Recollections &amp; Linguistic Metaphors  in Adlerian Therapy</vt:lpstr>
      <vt:lpstr>PowerPoint Presentation</vt:lpstr>
      <vt:lpstr>PowerPoint Presentation</vt:lpstr>
      <vt:lpstr>PowerPoint Presentation</vt:lpstr>
      <vt:lpstr>  </vt:lpstr>
      <vt:lpstr>Six Categories of Relationship Metaphors Sarah Eckstein, Jennifer Straub, Nicole Russo, Daniel Eckstein</vt:lpstr>
      <vt:lpstr>Use of Relationship Metaphors</vt:lpstr>
      <vt:lpstr>PowerPoint Presentation</vt:lpstr>
      <vt:lpstr>Category 1: My self-image, regardless of relationship context. I see myself as...</vt:lpstr>
      <vt:lpstr>Category 2: My self-image within the context of our relationship. I am like a…</vt:lpstr>
      <vt:lpstr>Category 3: My self-image regarding a problem in our relationship With respect to ____ I see myself as…</vt:lpstr>
      <vt:lpstr>Category 4: My image of parent, role model, or partner is like…</vt:lpstr>
      <vt:lpstr>Category 5: My image of a general life situation (work, injury, retirement) impacting our relationship With respect to ___, our  life situation is like…</vt:lpstr>
      <vt:lpstr>Category 6: My image of our relationship I consider our relationship  to be like…</vt:lpstr>
      <vt:lpstr>PowerPoint Presentation</vt:lpstr>
      <vt:lpstr>PowerPoint Presentation</vt:lpstr>
      <vt:lpstr>PowerPoint Presentation</vt:lpstr>
      <vt:lpstr>More Examples…</vt:lpstr>
      <vt:lpstr>PowerPoint Presentation</vt:lpstr>
      <vt:lpstr>Summary and Conclusion</vt:lpstr>
      <vt:lpstr>References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Nicole Russo</dc:creator>
  <cp:lastModifiedBy>Nicole Russo</cp:lastModifiedBy>
  <cp:revision>113</cp:revision>
  <dcterms:created xsi:type="dcterms:W3CDTF">2012-02-22T23:50:50Z</dcterms:created>
  <dcterms:modified xsi:type="dcterms:W3CDTF">2012-02-24T02:10:04Z</dcterms:modified>
</cp:coreProperties>
</file>